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mp4" ContentType="video/unknown"/>
  <Default Extension="vml" ContentType="application/vnd.openxmlformats-officedocument.vmlDrawing"/>
  <Default Extension="docx" ContentType="application/vnd.openxmlformats-officedocument.wordprocessingml.document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7"/>
  </p:notesMasterIdLst>
  <p:handoutMasterIdLst>
    <p:handoutMasterId r:id="rId38"/>
  </p:handoutMasterIdLst>
  <p:sldIdLst>
    <p:sldId id="256" r:id="rId2"/>
    <p:sldId id="302" r:id="rId3"/>
    <p:sldId id="275" r:id="rId4"/>
    <p:sldId id="257" r:id="rId5"/>
    <p:sldId id="259" r:id="rId6"/>
    <p:sldId id="258" r:id="rId7"/>
    <p:sldId id="260" r:id="rId8"/>
    <p:sldId id="261" r:id="rId9"/>
    <p:sldId id="262" r:id="rId10"/>
    <p:sldId id="263" r:id="rId11"/>
    <p:sldId id="274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304" r:id="rId31"/>
    <p:sldId id="305" r:id="rId32"/>
    <p:sldId id="307" r:id="rId33"/>
    <p:sldId id="306" r:id="rId34"/>
    <p:sldId id="286" r:id="rId35"/>
    <p:sldId id="308" r:id="rId36"/>
  </p:sldIdLst>
  <p:sldSz cx="9144000" cy="6858000" type="screen4x3"/>
  <p:notesSz cx="6858000" cy="9144000"/>
  <p:defaultTextStyle>
    <a:defPPr>
      <a:defRPr lang="es-E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94" autoAdjust="0"/>
    <p:restoredTop sz="94599" autoAdjust="0"/>
  </p:normalViewPr>
  <p:slideViewPr>
    <p:cSldViewPr snapToGrid="0" snapToObjects="1">
      <p:cViewPr varScale="1">
        <p:scale>
          <a:sx n="110" d="100"/>
          <a:sy n="110" d="100"/>
        </p:scale>
        <p:origin x="-1496" y="-11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4912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notesMaster" Target="notesMasters/notesMaster1.xml"/><Relationship Id="rId38" Type="http://schemas.openxmlformats.org/officeDocument/2006/relationships/handoutMaster" Target="handoutMasters/handoutMaster1.xml"/><Relationship Id="rId39" Type="http://schemas.openxmlformats.org/officeDocument/2006/relationships/printerSettings" Target="printerSettings/printerSettings1.bin"/><Relationship Id="rId40" Type="http://schemas.openxmlformats.org/officeDocument/2006/relationships/presProps" Target="presProps.xml"/><Relationship Id="rId41" Type="http://schemas.openxmlformats.org/officeDocument/2006/relationships/viewProps" Target="viewProps.xml"/><Relationship Id="rId42" Type="http://schemas.openxmlformats.org/officeDocument/2006/relationships/theme" Target="theme/theme1.xml"/><Relationship Id="rId43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image" Target="../media/image1.png"/><Relationship Id="rId2" Type="http://schemas.openxmlformats.org/officeDocument/2006/relationships/image" Target="../media/image2.png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emf"/><Relationship Id="rId2" Type="http://schemas.openxmlformats.org/officeDocument/2006/relationships/image" Target="../media/image28.png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emf"/><Relationship Id="rId1" Type="http://schemas.openxmlformats.org/officeDocument/2006/relationships/image" Target="../media/image2.png"/><Relationship Id="rId2" Type="http://schemas.openxmlformats.org/officeDocument/2006/relationships/image" Target="../media/image33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png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image" Target="../media/image6.png"/><Relationship Id="rId2" Type="http://schemas.openxmlformats.org/officeDocument/2006/relationships/image" Target="../media/image7.png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1" Type="http://schemas.openxmlformats.org/officeDocument/2006/relationships/image" Target="../media/image11.png"/><Relationship Id="rId2" Type="http://schemas.openxmlformats.org/officeDocument/2006/relationships/image" Target="../media/image12.png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png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png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png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5DF745-5AC0-8C49-A00D-3279F58FF746}" type="datetimeFigureOut">
              <a:rPr lang="es-ES" smtClean="0"/>
              <a:t>31/8/18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0E41C7-C392-7C40-94C3-36BA90CA21B0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0187136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333CB3-5071-7C48-8F21-4818639EF3DD}" type="datetimeFigureOut">
              <a:rPr lang="es-ES" smtClean="0"/>
              <a:t>31/8/18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44C4CE-DDCC-CA4B-8E63-EC0908BFF0A4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8946981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_tradnl" smtClean="0"/>
              <a:t>Haga clic para modificar el estilo de subtítulo del patrón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A25C3-2496-A644-9A35-5339E17AECFF}" type="datetime1">
              <a:rPr lang="es-AR" smtClean="0"/>
              <a:t>31/8/18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 smtClean="0"/>
              <a:t>2018</a:t>
            </a:r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C2AEA-9A24-EE46-84A8-3281BF52D521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42102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F04527-9D2A-2046-867A-DAF91619686B}" type="datetime1">
              <a:rPr lang="es-AR" smtClean="0"/>
              <a:t>31/8/18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 smtClean="0"/>
              <a:t>2018</a:t>
            </a:r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C2AEA-9A24-EE46-84A8-3281BF52D521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407328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9C7E6-0FBF-4244-9431-355FB127D2BE}" type="datetime1">
              <a:rPr lang="es-AR" smtClean="0"/>
              <a:t>31/8/18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 smtClean="0"/>
              <a:t>2018</a:t>
            </a:r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C2AEA-9A24-EE46-84A8-3281BF52D521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701614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5568A-B9E7-154D-B25D-052F5BF4FC66}" type="datetime1">
              <a:rPr lang="es-AR" smtClean="0"/>
              <a:t>31/8/18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 smtClean="0"/>
              <a:t>2018</a:t>
            </a:r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C2AEA-9A24-EE46-84A8-3281BF52D521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434225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55CE3-8F3A-A042-9A4C-5070F0A84221}" type="datetime1">
              <a:rPr lang="es-AR" smtClean="0"/>
              <a:t>31/8/18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 smtClean="0"/>
              <a:t>2018</a:t>
            </a:r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C2AEA-9A24-EE46-84A8-3281BF52D521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837795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F5DA4-2017-D840-A77A-B3E6B4C07857}" type="datetime1">
              <a:rPr lang="es-AR" smtClean="0"/>
              <a:t>31/8/18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 smtClean="0"/>
              <a:t>2018</a:t>
            </a:r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C2AEA-9A24-EE46-84A8-3281BF52D521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836093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E2972-51C1-F846-843C-CC1EABF3968D}" type="datetime1">
              <a:rPr lang="es-AR" smtClean="0"/>
              <a:t>31/8/18</a:t>
            </a:fld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 smtClean="0"/>
              <a:t>2018</a:t>
            </a:r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C2AEA-9A24-EE46-84A8-3281BF52D521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183321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2F2ED-113D-4A41-8AF9-8AF30605D9A5}" type="datetime1">
              <a:rPr lang="es-AR" smtClean="0"/>
              <a:t>31/8/18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 smtClean="0"/>
              <a:t>2018</a:t>
            </a:r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C2AEA-9A24-EE46-84A8-3281BF52D521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540774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B6350F-23A1-AA4E-8A66-A61AC7FF5738}" type="datetime1">
              <a:rPr lang="es-AR" smtClean="0"/>
              <a:t>31/8/18</a:t>
            </a:fld>
            <a:endParaRPr lang="es-E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 smtClean="0"/>
              <a:t>2018</a:t>
            </a:r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C2AEA-9A24-EE46-84A8-3281BF52D521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558301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7254FC-D439-A04A-95B6-314F95CF308B}" type="datetime1">
              <a:rPr lang="es-AR" smtClean="0"/>
              <a:t>31/8/18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 smtClean="0"/>
              <a:t>2018</a:t>
            </a:r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C2AEA-9A24-EE46-84A8-3281BF52D521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606405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12038-62B7-174A-A2CD-CA4409E28075}" type="datetime1">
              <a:rPr lang="es-AR" smtClean="0"/>
              <a:t>31/8/18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 smtClean="0"/>
              <a:t>2018</a:t>
            </a:r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C2AEA-9A24-EE46-84A8-3281BF52D521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920361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906403-2848-754D-9B06-6E2BEF2E42B3}" type="datetime1">
              <a:rPr lang="es-AR" smtClean="0"/>
              <a:t>31/8/18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is-IS" smtClean="0"/>
              <a:t>2018</a:t>
            </a:r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DC2AEA-9A24-EE46-84A8-3281BF52D521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186698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ocumento_de_Microsoft_Word1.docx"/><Relationship Id="rId4" Type="http://schemas.openxmlformats.org/officeDocument/2006/relationships/image" Target="../media/image1.png"/><Relationship Id="rId5" Type="http://schemas.openxmlformats.org/officeDocument/2006/relationships/package" Target="../embeddings/Documento_de_Microsoft_Word2.docx"/><Relationship Id="rId6" Type="http://schemas.openxmlformats.org/officeDocument/2006/relationships/image" Target="../media/image2.png"/><Relationship Id="rId7" Type="http://schemas.openxmlformats.org/officeDocument/2006/relationships/package" Target="../embeddings/Documento_de_Microsoft_Word3.docx"/><Relationship Id="rId8" Type="http://schemas.openxmlformats.org/officeDocument/2006/relationships/image" Target="../media/image3.png"/><Relationship Id="rId9" Type="http://schemas.openxmlformats.org/officeDocument/2006/relationships/package" Target="../embeddings/Documento_de_Microsoft_Word4.docx"/><Relationship Id="rId10" Type="http://schemas.openxmlformats.org/officeDocument/2006/relationships/image" Target="../media/image4.pn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ocumento_de_Microsoft_Word5.docx"/><Relationship Id="rId4" Type="http://schemas.openxmlformats.org/officeDocument/2006/relationships/image" Target="../media/image5.png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ocumento_de_Microsoft_Word6.docx"/><Relationship Id="rId4" Type="http://schemas.openxmlformats.org/officeDocument/2006/relationships/image" Target="../media/image6.png"/><Relationship Id="rId5" Type="http://schemas.openxmlformats.org/officeDocument/2006/relationships/package" Target="../embeddings/Documento_de_Microsoft_Word7.docx"/><Relationship Id="rId6" Type="http://schemas.openxmlformats.org/officeDocument/2006/relationships/image" Target="../media/image7.png"/><Relationship Id="rId7" Type="http://schemas.openxmlformats.org/officeDocument/2006/relationships/package" Target="../embeddings/Documento_de_Microsoft_Word8.docx"/><Relationship Id="rId8" Type="http://schemas.openxmlformats.org/officeDocument/2006/relationships/image" Target="../media/image8.png"/><Relationship Id="rId9" Type="http://schemas.openxmlformats.org/officeDocument/2006/relationships/package" Target="../embeddings/Documento_de_Microsoft_Word9.docx"/><Relationship Id="rId10" Type="http://schemas.openxmlformats.org/officeDocument/2006/relationships/image" Target="../media/image9.png"/><Relationship Id="rId11" Type="http://schemas.openxmlformats.org/officeDocument/2006/relationships/image" Target="../media/image10.png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1" Type="http://schemas.openxmlformats.org/officeDocument/2006/relationships/package" Target="../embeddings/Documento_de_Microsoft_Word14.docx"/><Relationship Id="rId12" Type="http://schemas.openxmlformats.org/officeDocument/2006/relationships/image" Target="../media/image15.png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2.xml"/><Relationship Id="rId3" Type="http://schemas.openxmlformats.org/officeDocument/2006/relationships/package" Target="../embeddings/Documento_de_Microsoft_Word10.docx"/><Relationship Id="rId4" Type="http://schemas.openxmlformats.org/officeDocument/2006/relationships/image" Target="../media/image11.png"/><Relationship Id="rId5" Type="http://schemas.openxmlformats.org/officeDocument/2006/relationships/package" Target="../embeddings/Documento_de_Microsoft_Word11.docx"/><Relationship Id="rId6" Type="http://schemas.openxmlformats.org/officeDocument/2006/relationships/image" Target="../media/image12.png"/><Relationship Id="rId7" Type="http://schemas.openxmlformats.org/officeDocument/2006/relationships/package" Target="../embeddings/Documento_de_Microsoft_Word12.docx"/><Relationship Id="rId8" Type="http://schemas.openxmlformats.org/officeDocument/2006/relationships/image" Target="../media/image13.png"/><Relationship Id="rId9" Type="http://schemas.openxmlformats.org/officeDocument/2006/relationships/package" Target="../embeddings/Documento_de_Microsoft_Word13.docx"/><Relationship Id="rId10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ocumento_de_Microsoft_Word15.docx"/><Relationship Id="rId4" Type="http://schemas.openxmlformats.org/officeDocument/2006/relationships/image" Target="../media/image16.png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ocumento_de_Microsoft_Word16.docx"/><Relationship Id="rId4" Type="http://schemas.openxmlformats.org/officeDocument/2006/relationships/image" Target="../media/image17.png"/><Relationship Id="rId5" Type="http://schemas.openxmlformats.org/officeDocument/2006/relationships/package" Target="../embeddings/Documento_de_Microsoft_Word17.docx"/><Relationship Id="rId6" Type="http://schemas.openxmlformats.org/officeDocument/2006/relationships/image" Target="../media/image18.png"/><Relationship Id="rId7" Type="http://schemas.openxmlformats.org/officeDocument/2006/relationships/package" Target="../embeddings/Documento_de_Microsoft_Word18.docx"/><Relationship Id="rId8" Type="http://schemas.openxmlformats.org/officeDocument/2006/relationships/image" Target="../media/image19.png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ocumento_de_Microsoft_Word19.docx"/><Relationship Id="rId4" Type="http://schemas.openxmlformats.org/officeDocument/2006/relationships/image" Target="../media/image20.png"/><Relationship Id="rId1" Type="http://schemas.openxmlformats.org/officeDocument/2006/relationships/vmlDrawing" Target="../drawings/vmlDrawing7.vml"/><Relationship Id="rId2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ocumento_de_Microsoft_Word20.docx"/><Relationship Id="rId4" Type="http://schemas.openxmlformats.org/officeDocument/2006/relationships/image" Target="../media/image21.png"/><Relationship Id="rId1" Type="http://schemas.openxmlformats.org/officeDocument/2006/relationships/vmlDrawing" Target="../drawings/vmlDrawing8.vml"/><Relationship Id="rId2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ocumento_de_Microsoft_Word21.docx"/><Relationship Id="rId4" Type="http://schemas.openxmlformats.org/officeDocument/2006/relationships/image" Target="../media/image22.png"/><Relationship Id="rId5" Type="http://schemas.openxmlformats.org/officeDocument/2006/relationships/package" Target="../embeddings/Documento_de_Microsoft_Word22.docx"/><Relationship Id="rId6" Type="http://schemas.openxmlformats.org/officeDocument/2006/relationships/image" Target="../media/image23.png"/><Relationship Id="rId7" Type="http://schemas.openxmlformats.org/officeDocument/2006/relationships/package" Target="../embeddings/Documento_de_Microsoft_Word23.docx"/><Relationship Id="rId8" Type="http://schemas.openxmlformats.org/officeDocument/2006/relationships/image" Target="../media/image24.png"/><Relationship Id="rId1" Type="http://schemas.openxmlformats.org/officeDocument/2006/relationships/vmlDrawing" Target="../drawings/vmlDrawing9.vml"/><Relationship Id="rId2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ocumento_de_Microsoft_Word24.docx"/><Relationship Id="rId4" Type="http://schemas.openxmlformats.org/officeDocument/2006/relationships/image" Target="../media/image24.png"/><Relationship Id="rId5" Type="http://schemas.openxmlformats.org/officeDocument/2006/relationships/package" Target="../embeddings/Documento_de_Microsoft_Word25.docx"/><Relationship Id="rId6" Type="http://schemas.openxmlformats.org/officeDocument/2006/relationships/image" Target="../media/image25.png"/><Relationship Id="rId7" Type="http://schemas.openxmlformats.org/officeDocument/2006/relationships/package" Target="../embeddings/Documento_de_Microsoft_Word26.docx"/><Relationship Id="rId8" Type="http://schemas.openxmlformats.org/officeDocument/2006/relationships/image" Target="../media/image26.png"/><Relationship Id="rId1" Type="http://schemas.openxmlformats.org/officeDocument/2006/relationships/vmlDrawing" Target="../drawings/vmlDrawing10.vml"/><Relationship Id="rId2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ocumento_de_Microsoft_Word27.docx"/><Relationship Id="rId4" Type="http://schemas.openxmlformats.org/officeDocument/2006/relationships/image" Target="../media/image27.emf"/><Relationship Id="rId5" Type="http://schemas.openxmlformats.org/officeDocument/2006/relationships/package" Target="../embeddings/Documento_de_Microsoft_Word28.docx"/><Relationship Id="rId6" Type="http://schemas.openxmlformats.org/officeDocument/2006/relationships/image" Target="../media/image28.png"/><Relationship Id="rId1" Type="http://schemas.openxmlformats.org/officeDocument/2006/relationships/vmlDrawing" Target="../drawings/vmlDrawing11.vml"/><Relationship Id="rId2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ocumento_de_Microsoft_Word29.docx"/><Relationship Id="rId4" Type="http://schemas.openxmlformats.org/officeDocument/2006/relationships/image" Target="../media/image2.png"/><Relationship Id="rId5" Type="http://schemas.openxmlformats.org/officeDocument/2006/relationships/package" Target="../embeddings/Documento_de_Microsoft_Word30.docx"/><Relationship Id="rId6" Type="http://schemas.openxmlformats.org/officeDocument/2006/relationships/image" Target="../media/image33.emf"/><Relationship Id="rId7" Type="http://schemas.openxmlformats.org/officeDocument/2006/relationships/package" Target="../embeddings/Documento_de_Microsoft_Word31.docx"/><Relationship Id="rId8" Type="http://schemas.openxmlformats.org/officeDocument/2006/relationships/image" Target="../media/image34.png"/><Relationship Id="rId9" Type="http://schemas.openxmlformats.org/officeDocument/2006/relationships/package" Target="../embeddings/Documento_de_Microsoft_Word32.docx"/><Relationship Id="rId10" Type="http://schemas.openxmlformats.org/officeDocument/2006/relationships/image" Target="../media/image35.emf"/><Relationship Id="rId1" Type="http://schemas.openxmlformats.org/officeDocument/2006/relationships/vmlDrawing" Target="../drawings/vmlDrawing12.vml"/><Relationship Id="rId2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smtClean="0"/>
              <a:t>Relaciones de Recurrencia</a:t>
            </a:r>
            <a:endParaRPr lang="es-ES" dirty="0"/>
          </a:p>
        </p:txBody>
      </p:sp>
      <p:sp>
        <p:nvSpPr>
          <p:cNvPr id="4" name="CuadroTexto 3"/>
          <p:cNvSpPr txBox="1"/>
          <p:nvPr/>
        </p:nvSpPr>
        <p:spPr>
          <a:xfrm>
            <a:off x="1713170" y="6182566"/>
            <a:ext cx="6050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Facultad de Ciencias Exactas y Naturales y Agrimensura - UNNE</a:t>
            </a:r>
            <a:endParaRPr lang="es-ES" dirty="0"/>
          </a:p>
        </p:txBody>
      </p:sp>
      <p:sp>
        <p:nvSpPr>
          <p:cNvPr id="5" name="CuadroTexto 4"/>
          <p:cNvSpPr txBox="1"/>
          <p:nvPr/>
        </p:nvSpPr>
        <p:spPr>
          <a:xfrm>
            <a:off x="1584466" y="347466"/>
            <a:ext cx="59686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dirty="0" smtClean="0"/>
              <a:t>Lógica y Matemática Computacional</a:t>
            </a:r>
          </a:p>
          <a:p>
            <a:pPr algn="ctr"/>
            <a:r>
              <a:rPr lang="es-ES" sz="2400" dirty="0" smtClean="0"/>
              <a:t>Licenciatura en Sistemas de Información</a:t>
            </a:r>
            <a:endParaRPr lang="es-ES" sz="2400" dirty="0"/>
          </a:p>
        </p:txBody>
      </p:sp>
      <p:sp>
        <p:nvSpPr>
          <p:cNvPr id="6" name="CuadroTexto 5"/>
          <p:cNvSpPr txBox="1"/>
          <p:nvPr/>
        </p:nvSpPr>
        <p:spPr>
          <a:xfrm>
            <a:off x="6235720" y="5691287"/>
            <a:ext cx="2408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Ing. JULIO C. ACOSTA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572343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276087" y="-22071"/>
            <a:ext cx="8602870" cy="69865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800" u="sng" dirty="0"/>
              <a:t>Definición 3</a:t>
            </a:r>
            <a:r>
              <a:rPr lang="es-ES_tradnl" sz="2800" dirty="0"/>
              <a:t>. </a:t>
            </a:r>
            <a:endParaRPr lang="es-AR" sz="2800" dirty="0"/>
          </a:p>
          <a:p>
            <a:r>
              <a:rPr lang="es-ES_tradnl" sz="2800" dirty="0"/>
              <a:t>Sea </a:t>
            </a:r>
            <a:r>
              <a:rPr lang="es-ES_tradnl" sz="2800" i="1" dirty="0"/>
              <a:t>k</a:t>
            </a:r>
            <a:r>
              <a:rPr lang="es-ES_tradnl" sz="2800" dirty="0"/>
              <a:t> el entero menor para el cual tenemos asignados valores de </a:t>
            </a:r>
            <a:r>
              <a:rPr lang="es-ES_tradnl" sz="2800" i="1" dirty="0"/>
              <a:t> </a:t>
            </a:r>
            <a:r>
              <a:rPr lang="es-ES_tradnl" sz="2800" i="1" dirty="0" smtClean="0"/>
              <a:t>a</a:t>
            </a:r>
            <a:r>
              <a:rPr lang="es-ES_tradnl" sz="2800" baseline="-25000" dirty="0" smtClean="0"/>
              <a:t>1</a:t>
            </a:r>
            <a:r>
              <a:rPr lang="es-ES_tradnl" sz="2800" i="1" dirty="0" smtClean="0"/>
              <a:t>,a</a:t>
            </a:r>
            <a:r>
              <a:rPr lang="es-ES_tradnl" sz="2800" baseline="-25000" dirty="0" smtClean="0"/>
              <a:t>2</a:t>
            </a:r>
            <a:r>
              <a:rPr lang="es-ES_tradnl" sz="2800" i="1" dirty="0" smtClean="0"/>
              <a:t>,</a:t>
            </a:r>
            <a:r>
              <a:rPr lang="es-ES_tradnl" sz="2800" i="1" dirty="0"/>
              <a:t>…,</a:t>
            </a:r>
            <a:r>
              <a:rPr lang="es-ES_tradnl" sz="2800" i="1" dirty="0" err="1" smtClean="0"/>
              <a:t>a</a:t>
            </a:r>
            <a:r>
              <a:rPr lang="es-ES_tradnl" sz="2800" baseline="-25000" dirty="0" err="1" smtClean="0"/>
              <a:t>k</a:t>
            </a:r>
            <a:endParaRPr lang="es-ES_tradnl" sz="2800" dirty="0" smtClean="0"/>
          </a:p>
          <a:p>
            <a:endParaRPr lang="es-ES_tradnl" sz="2800" i="1" dirty="0"/>
          </a:p>
          <a:p>
            <a:r>
              <a:rPr lang="es-ES_tradnl" sz="2800" i="1" dirty="0" err="1"/>
              <a:t>a</a:t>
            </a:r>
            <a:r>
              <a:rPr lang="es-ES_tradnl" sz="2800" baseline="-25000" dirty="0" err="1"/>
              <a:t>n</a:t>
            </a:r>
            <a:r>
              <a:rPr lang="es-ES_tradnl" sz="2800" i="1" dirty="0"/>
              <a:t>= </a:t>
            </a:r>
            <a:r>
              <a:rPr lang="es-ES_tradnl" sz="2800" dirty="0"/>
              <a:t>F(a</a:t>
            </a:r>
            <a:r>
              <a:rPr lang="es-ES_tradnl" sz="2800" baseline="-25000" dirty="0"/>
              <a:t>n-1</a:t>
            </a:r>
            <a:r>
              <a:rPr lang="es-ES_tradnl" sz="2800" i="1" dirty="0"/>
              <a:t>, a</a:t>
            </a:r>
            <a:r>
              <a:rPr lang="es-ES_tradnl" sz="2800" baseline="-25000" dirty="0"/>
              <a:t>n-2</a:t>
            </a:r>
            <a:r>
              <a:rPr lang="es-ES_tradnl" sz="2800" i="1" dirty="0"/>
              <a:t>, a</a:t>
            </a:r>
            <a:r>
              <a:rPr lang="es-ES_tradnl" sz="2800" baseline="-25000" dirty="0"/>
              <a:t>n-3</a:t>
            </a:r>
            <a:r>
              <a:rPr lang="es-ES_tradnl" sz="2800" i="1" dirty="0"/>
              <a:t>,…,a</a:t>
            </a:r>
            <a:r>
              <a:rPr lang="es-ES_tradnl" sz="2800" baseline="-25000" dirty="0"/>
              <a:t>1</a:t>
            </a:r>
            <a:r>
              <a:rPr lang="es-ES_tradnl" sz="2800" dirty="0"/>
              <a:t>) </a:t>
            </a:r>
            <a:endParaRPr lang="es-ES_tradnl" sz="2800" dirty="0" smtClean="0"/>
          </a:p>
          <a:p>
            <a:endParaRPr lang="es-ES_tradnl" sz="2800" dirty="0"/>
          </a:p>
          <a:p>
            <a:r>
              <a:rPr lang="es-ES_tradnl" sz="2800" dirty="0" smtClean="0"/>
              <a:t>permite </a:t>
            </a:r>
            <a:r>
              <a:rPr lang="es-ES_tradnl" sz="2800" dirty="0"/>
              <a:t>calcular valores únicos para </a:t>
            </a:r>
            <a:r>
              <a:rPr lang="es-ES_tradnl" sz="2800" dirty="0" smtClean="0"/>
              <a:t>    </a:t>
            </a:r>
            <a:r>
              <a:rPr lang="es-ES_tradnl" sz="2800" i="1" dirty="0" err="1" smtClean="0"/>
              <a:t>a</a:t>
            </a:r>
            <a:r>
              <a:rPr lang="es-ES_tradnl" sz="2800" baseline="-25000" dirty="0" err="1" smtClean="0"/>
              <a:t>n</a:t>
            </a:r>
            <a:r>
              <a:rPr lang="es-ES_tradnl" sz="2800" dirty="0" smtClean="0"/>
              <a:t>    </a:t>
            </a:r>
            <a:r>
              <a:rPr lang="es-ES_tradnl" sz="2800" dirty="0"/>
              <a:t>si </a:t>
            </a:r>
            <a:r>
              <a:rPr lang="es-ES_tradnl" sz="2800" dirty="0" smtClean="0"/>
              <a:t>    </a:t>
            </a:r>
            <a:r>
              <a:rPr lang="es-ES_tradnl" sz="2800" i="1" dirty="0"/>
              <a:t>n&gt;k</a:t>
            </a:r>
            <a:r>
              <a:rPr lang="es-ES_tradnl" sz="2800" dirty="0"/>
              <a:t>.</a:t>
            </a:r>
            <a:endParaRPr lang="es-AR" sz="2800" dirty="0"/>
          </a:p>
          <a:p>
            <a:endParaRPr lang="es-ES_tradnl" sz="2800" dirty="0" smtClean="0"/>
          </a:p>
          <a:p>
            <a:r>
              <a:rPr lang="es-ES_tradnl" sz="2800" dirty="0" smtClean="0"/>
              <a:t>Los </a:t>
            </a:r>
            <a:r>
              <a:rPr lang="es-ES_tradnl" sz="2800" dirty="0"/>
              <a:t>valores de </a:t>
            </a:r>
            <a:r>
              <a:rPr lang="es-ES_tradnl" sz="2800" i="1" dirty="0"/>
              <a:t> </a:t>
            </a:r>
            <a:r>
              <a:rPr lang="es-ES_tradnl" sz="2800" i="1" dirty="0" smtClean="0"/>
              <a:t>a</a:t>
            </a:r>
            <a:r>
              <a:rPr lang="es-ES_tradnl" sz="2800" baseline="-25000" dirty="0" smtClean="0"/>
              <a:t>1</a:t>
            </a:r>
            <a:r>
              <a:rPr lang="es-ES_tradnl" sz="2800" i="1" dirty="0" smtClean="0"/>
              <a:t>,a</a:t>
            </a:r>
            <a:r>
              <a:rPr lang="es-ES_tradnl" sz="2800" baseline="-25000" dirty="0" smtClean="0"/>
              <a:t>2</a:t>
            </a:r>
            <a:r>
              <a:rPr lang="es-ES_tradnl" sz="2800" i="1" dirty="0" smtClean="0"/>
              <a:t>,</a:t>
            </a:r>
            <a:r>
              <a:rPr lang="es-ES_tradnl" sz="2800" i="1" dirty="0"/>
              <a:t>…,</a:t>
            </a:r>
            <a:r>
              <a:rPr lang="es-ES_tradnl" sz="2800" i="1" dirty="0" err="1" smtClean="0"/>
              <a:t>a</a:t>
            </a:r>
            <a:r>
              <a:rPr lang="es-ES_tradnl" sz="2800" baseline="-25000" dirty="0" err="1" smtClean="0"/>
              <a:t>k</a:t>
            </a:r>
            <a:r>
              <a:rPr lang="es-ES_tradnl" sz="2800" dirty="0" smtClean="0"/>
              <a:t>  </a:t>
            </a:r>
            <a:r>
              <a:rPr lang="es-ES_tradnl" sz="2800" dirty="0"/>
              <a:t>se llaman </a:t>
            </a:r>
            <a:r>
              <a:rPr lang="es-ES_tradnl" sz="2800" i="1" u="sng" dirty="0"/>
              <a:t>condiciones iniciales</a:t>
            </a:r>
            <a:r>
              <a:rPr lang="es-ES_tradnl" sz="2800" i="1" dirty="0"/>
              <a:t> o </a:t>
            </a:r>
            <a:r>
              <a:rPr lang="es-ES_tradnl" sz="2800" i="1" u="sng" dirty="0"/>
              <a:t>condiciones de frontera</a:t>
            </a:r>
            <a:r>
              <a:rPr lang="es-ES_tradnl" sz="2800" i="1" dirty="0"/>
              <a:t> </a:t>
            </a:r>
            <a:r>
              <a:rPr lang="es-ES_tradnl" sz="2800" dirty="0"/>
              <a:t>de la relación</a:t>
            </a:r>
            <a:r>
              <a:rPr lang="es-ES_tradnl" sz="2800" dirty="0" smtClean="0"/>
              <a:t>.</a:t>
            </a:r>
          </a:p>
          <a:p>
            <a:r>
              <a:rPr lang="es-ES_tradnl" sz="2800" dirty="0" smtClean="0"/>
              <a:t> </a:t>
            </a:r>
          </a:p>
          <a:p>
            <a:r>
              <a:rPr lang="es-ES_tradnl" sz="2800" dirty="0" smtClean="0"/>
              <a:t>Las </a:t>
            </a:r>
            <a:r>
              <a:rPr lang="es-ES_tradnl" sz="2800" dirty="0"/>
              <a:t>condiciones iniciales con la relación de recurrencia generan unívocamente la sucesión.</a:t>
            </a:r>
            <a:endParaRPr lang="es-AR" sz="2800" dirty="0"/>
          </a:p>
          <a:p>
            <a:r>
              <a:rPr lang="es-ES_tradnl" sz="2800" dirty="0"/>
              <a:t> </a:t>
            </a:r>
            <a:endParaRPr lang="es-AR" sz="2800" dirty="0"/>
          </a:p>
          <a:p>
            <a:r>
              <a:rPr lang="es-ES_tradnl" sz="2800" dirty="0"/>
              <a:t> </a:t>
            </a:r>
            <a:endParaRPr lang="es-AR" sz="2800" dirty="0"/>
          </a:p>
          <a:p>
            <a:endParaRPr lang="es-ES" sz="2800" dirty="0"/>
          </a:p>
        </p:txBody>
      </p:sp>
      <p:sp>
        <p:nvSpPr>
          <p:cNvPr id="2" name="Marcador de pie de pá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 smtClean="0"/>
              <a:t>2018</a:t>
            </a:r>
            <a:endParaRPr lang="es-ES"/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C2AEA-9A24-EE46-84A8-3281BF52D521}" type="slidenum">
              <a:rPr lang="es-ES" smtClean="0"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545301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443281" y="455297"/>
            <a:ext cx="8242475" cy="56938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800" dirty="0"/>
              <a:t>Generalmente la relación de recurrencia está dada por </a:t>
            </a:r>
            <a:endParaRPr lang="es-AR" sz="2800" dirty="0"/>
          </a:p>
          <a:p>
            <a:r>
              <a:rPr lang="es-ES_tradnl" sz="2800" dirty="0"/>
              <a:t> </a:t>
            </a:r>
            <a:endParaRPr lang="es-AR" sz="2800" dirty="0"/>
          </a:p>
          <a:p>
            <a:r>
              <a:rPr lang="es-ES_tradnl" sz="2800" i="1" dirty="0" err="1"/>
              <a:t>a</a:t>
            </a:r>
            <a:r>
              <a:rPr lang="es-ES_tradnl" sz="2800" baseline="-25000" dirty="0" err="1"/>
              <a:t>n</a:t>
            </a:r>
            <a:r>
              <a:rPr lang="es-ES_tradnl" sz="2800" i="1" dirty="0"/>
              <a:t>= </a:t>
            </a:r>
            <a:r>
              <a:rPr lang="es-ES_tradnl" sz="2800" dirty="0"/>
              <a:t>F(a</a:t>
            </a:r>
            <a:r>
              <a:rPr lang="es-ES_tradnl" sz="2800" baseline="-25000" dirty="0"/>
              <a:t>n-1</a:t>
            </a:r>
            <a:r>
              <a:rPr lang="es-ES_tradnl" sz="2800" i="1" dirty="0"/>
              <a:t>, a</a:t>
            </a:r>
            <a:r>
              <a:rPr lang="es-ES_tradnl" sz="2800" baseline="-25000" dirty="0"/>
              <a:t>n-2</a:t>
            </a:r>
            <a:r>
              <a:rPr lang="es-ES_tradnl" sz="2800" i="1" dirty="0"/>
              <a:t>, a</a:t>
            </a:r>
            <a:r>
              <a:rPr lang="es-ES_tradnl" sz="2800" baseline="-25000" dirty="0"/>
              <a:t>n-3</a:t>
            </a:r>
            <a:r>
              <a:rPr lang="es-ES_tradnl" sz="2800" i="1" dirty="0"/>
              <a:t>,…,a</a:t>
            </a:r>
            <a:r>
              <a:rPr lang="es-ES_tradnl" sz="2800" baseline="-25000" dirty="0"/>
              <a:t>1</a:t>
            </a:r>
            <a:r>
              <a:rPr lang="es-ES_tradnl" sz="2800" dirty="0" smtClean="0"/>
              <a:t>)        </a:t>
            </a:r>
            <a:r>
              <a:rPr lang="es-ES_tradnl" sz="2800" dirty="0"/>
              <a:t>para </a:t>
            </a:r>
            <a:r>
              <a:rPr lang="es-ES_tradnl" sz="2800" dirty="0" smtClean="0"/>
              <a:t>   </a:t>
            </a:r>
            <a:r>
              <a:rPr lang="es-ES_tradnl" sz="2800" i="1" dirty="0" smtClean="0"/>
              <a:t>n &gt; k</a:t>
            </a:r>
            <a:endParaRPr lang="es-AR" sz="2800" dirty="0"/>
          </a:p>
          <a:p>
            <a:r>
              <a:rPr lang="es-ES_tradnl" sz="2800" dirty="0"/>
              <a:t> </a:t>
            </a:r>
            <a:endParaRPr lang="es-AR" sz="2800" dirty="0"/>
          </a:p>
          <a:p>
            <a:r>
              <a:rPr lang="es-ES_tradnl" sz="2800" dirty="0"/>
              <a:t>con condiciones iniciales </a:t>
            </a:r>
            <a:r>
              <a:rPr lang="es-ES_tradnl" sz="2800" i="1" dirty="0"/>
              <a:t>a</a:t>
            </a:r>
            <a:r>
              <a:rPr lang="es-ES_tradnl" sz="2800" baseline="-25000" dirty="0"/>
              <a:t>1</a:t>
            </a:r>
            <a:r>
              <a:rPr lang="es-ES_tradnl" sz="2800" i="1" dirty="0"/>
              <a:t>,a</a:t>
            </a:r>
            <a:r>
              <a:rPr lang="es-ES_tradnl" sz="2800" baseline="-25000" dirty="0"/>
              <a:t>2</a:t>
            </a:r>
            <a:r>
              <a:rPr lang="es-ES_tradnl" sz="2800" i="1" dirty="0"/>
              <a:t>,…,</a:t>
            </a:r>
            <a:r>
              <a:rPr lang="es-ES_tradnl" sz="2800" i="1" dirty="0" err="1"/>
              <a:t>a</a:t>
            </a:r>
            <a:r>
              <a:rPr lang="es-ES_tradnl" sz="2800" baseline="-25000" dirty="0" err="1"/>
              <a:t>k</a:t>
            </a:r>
            <a:r>
              <a:rPr lang="es-ES_tradnl" sz="2800" dirty="0"/>
              <a:t> </a:t>
            </a:r>
            <a:endParaRPr lang="es-AR" sz="2800" dirty="0"/>
          </a:p>
          <a:p>
            <a:r>
              <a:rPr lang="es-ES_tradnl" sz="2800" dirty="0"/>
              <a:t> </a:t>
            </a:r>
            <a:endParaRPr lang="es-AR" sz="2800" dirty="0"/>
          </a:p>
          <a:p>
            <a:r>
              <a:rPr lang="es-ES_tradnl" sz="2800" dirty="0"/>
              <a:t>En este caso decimos que la sucesión </a:t>
            </a:r>
            <a:endParaRPr lang="es-ES_tradnl" sz="2800" dirty="0" smtClean="0"/>
          </a:p>
          <a:p>
            <a:endParaRPr lang="es-ES_tradnl" sz="2800" i="1" dirty="0"/>
          </a:p>
          <a:p>
            <a:r>
              <a:rPr lang="es-ES_tradnl" sz="2800" i="1" dirty="0" smtClean="0"/>
              <a:t>S</a:t>
            </a:r>
            <a:r>
              <a:rPr lang="es-ES_tradnl" sz="2800" i="1" dirty="0"/>
              <a:t>: </a:t>
            </a:r>
            <a:r>
              <a:rPr lang="es-ES_tradnl" sz="2800" i="1" dirty="0" smtClean="0"/>
              <a:t>a</a:t>
            </a:r>
            <a:r>
              <a:rPr lang="es-ES_tradnl" sz="2800" baseline="-25000" dirty="0" smtClean="0"/>
              <a:t>1</a:t>
            </a:r>
            <a:r>
              <a:rPr lang="es-ES_tradnl" sz="2800" i="1" dirty="0" smtClean="0"/>
              <a:t>, a</a:t>
            </a:r>
            <a:r>
              <a:rPr lang="es-ES_tradnl" sz="2800" baseline="-25000" dirty="0" smtClean="0"/>
              <a:t>2</a:t>
            </a:r>
            <a:r>
              <a:rPr lang="es-ES_tradnl" sz="2800" i="1" dirty="0" smtClean="0"/>
              <a:t>,</a:t>
            </a:r>
            <a:r>
              <a:rPr lang="es-ES_tradnl" sz="2800" i="1" dirty="0"/>
              <a:t>…</a:t>
            </a:r>
            <a:r>
              <a:rPr lang="es-ES_tradnl" sz="2800" i="1" dirty="0" smtClean="0"/>
              <a:t>, </a:t>
            </a:r>
            <a:r>
              <a:rPr lang="es-ES_tradnl" sz="2800" i="1" dirty="0" err="1" smtClean="0"/>
              <a:t>a</a:t>
            </a:r>
            <a:r>
              <a:rPr lang="es-ES_tradnl" sz="2800" baseline="-25000" dirty="0" err="1" smtClean="0"/>
              <a:t>n</a:t>
            </a:r>
            <a:r>
              <a:rPr lang="es-ES_tradnl" sz="2800" dirty="0" smtClean="0"/>
              <a:t>    </a:t>
            </a:r>
            <a:r>
              <a:rPr lang="es-ES_tradnl" sz="2800" dirty="0"/>
              <a:t>satisface la relación de recurrencia  </a:t>
            </a:r>
            <a:endParaRPr lang="es-ES_tradnl" sz="2800" dirty="0" smtClean="0"/>
          </a:p>
          <a:p>
            <a:r>
              <a:rPr lang="es-ES_tradnl" sz="2800" i="1" dirty="0" err="1"/>
              <a:t>a</a:t>
            </a:r>
            <a:r>
              <a:rPr lang="es-ES_tradnl" sz="2800" baseline="-25000" dirty="0" err="1"/>
              <a:t>n</a:t>
            </a:r>
            <a:r>
              <a:rPr lang="es-ES_tradnl" sz="2800" i="1" dirty="0"/>
              <a:t>= </a:t>
            </a:r>
            <a:r>
              <a:rPr lang="es-ES_tradnl" sz="2800" dirty="0"/>
              <a:t>F(a</a:t>
            </a:r>
            <a:r>
              <a:rPr lang="es-ES_tradnl" sz="2800" baseline="-25000" dirty="0"/>
              <a:t>n-1</a:t>
            </a:r>
            <a:r>
              <a:rPr lang="es-ES_tradnl" sz="2800" i="1" dirty="0"/>
              <a:t>, a</a:t>
            </a:r>
            <a:r>
              <a:rPr lang="es-ES_tradnl" sz="2800" baseline="-25000" dirty="0"/>
              <a:t>n-2</a:t>
            </a:r>
            <a:r>
              <a:rPr lang="es-ES_tradnl" sz="2800" i="1" dirty="0"/>
              <a:t>, a</a:t>
            </a:r>
            <a:r>
              <a:rPr lang="es-ES_tradnl" sz="2800" baseline="-25000" dirty="0"/>
              <a:t>n-3</a:t>
            </a:r>
            <a:r>
              <a:rPr lang="es-ES_tradnl" sz="2800" i="1" dirty="0"/>
              <a:t>,…,a</a:t>
            </a:r>
            <a:r>
              <a:rPr lang="es-ES_tradnl" sz="2800" baseline="-25000" dirty="0"/>
              <a:t>1</a:t>
            </a:r>
            <a:r>
              <a:rPr lang="es-ES_tradnl" sz="2800" dirty="0" smtClean="0"/>
              <a:t>)    </a:t>
            </a:r>
            <a:r>
              <a:rPr lang="es-ES_tradnl" sz="2800" dirty="0"/>
              <a:t>para </a:t>
            </a:r>
            <a:r>
              <a:rPr lang="es-ES_tradnl" sz="2800" dirty="0" smtClean="0"/>
              <a:t>  </a:t>
            </a:r>
            <a:r>
              <a:rPr lang="es-ES_tradnl" sz="2800" i="1" dirty="0" smtClean="0"/>
              <a:t>n &gt; k</a:t>
            </a:r>
            <a:r>
              <a:rPr lang="es-ES_tradnl" sz="2800" dirty="0"/>
              <a:t>, </a:t>
            </a:r>
            <a:endParaRPr lang="es-ES_tradnl" sz="2800" dirty="0" smtClean="0"/>
          </a:p>
          <a:p>
            <a:endParaRPr lang="es-ES_tradnl" sz="2800" dirty="0"/>
          </a:p>
          <a:p>
            <a:r>
              <a:rPr lang="es-ES_tradnl" sz="2800" dirty="0" smtClean="0"/>
              <a:t>con </a:t>
            </a:r>
            <a:r>
              <a:rPr lang="es-ES_tradnl" sz="2800" dirty="0"/>
              <a:t>condiciones iniciales </a:t>
            </a:r>
            <a:r>
              <a:rPr lang="es-ES_tradnl" sz="2800" i="1" dirty="0"/>
              <a:t> a</a:t>
            </a:r>
            <a:r>
              <a:rPr lang="es-ES_tradnl" sz="2800" baseline="-25000" dirty="0"/>
              <a:t>1</a:t>
            </a:r>
            <a:r>
              <a:rPr lang="es-ES_tradnl" sz="2800" i="1" dirty="0"/>
              <a:t>,a</a:t>
            </a:r>
            <a:r>
              <a:rPr lang="es-ES_tradnl" sz="2800" baseline="-25000" dirty="0"/>
              <a:t>2</a:t>
            </a:r>
            <a:r>
              <a:rPr lang="es-ES_tradnl" sz="2800" i="1" dirty="0"/>
              <a:t>,…,</a:t>
            </a:r>
            <a:r>
              <a:rPr lang="es-ES_tradnl" sz="2800" i="1" dirty="0" err="1"/>
              <a:t>a</a:t>
            </a:r>
            <a:r>
              <a:rPr lang="es-ES_tradnl" sz="2800" baseline="-25000" dirty="0" err="1"/>
              <a:t>k</a:t>
            </a:r>
            <a:r>
              <a:rPr lang="es-ES_tradnl" sz="2800" dirty="0" smtClean="0"/>
              <a:t> </a:t>
            </a:r>
            <a:endParaRPr lang="es-AR" sz="2800" dirty="0"/>
          </a:p>
          <a:p>
            <a:endParaRPr lang="es-ES" sz="2800" dirty="0"/>
          </a:p>
        </p:txBody>
      </p:sp>
      <p:sp>
        <p:nvSpPr>
          <p:cNvPr id="2" name="Marcador de pie de pá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 smtClean="0"/>
              <a:t>2018</a:t>
            </a:r>
            <a:endParaRPr lang="es-ES"/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C2AEA-9A24-EE46-84A8-3281BF52D521}" type="slidenum">
              <a:rPr lang="es-ES" smtClean="0"/>
              <a:t>11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256592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298174" y="44195"/>
            <a:ext cx="855869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800" u="sng" dirty="0"/>
              <a:t>Definición 4</a:t>
            </a:r>
            <a:r>
              <a:rPr lang="es-ES_tradnl" sz="2800" dirty="0"/>
              <a:t>. </a:t>
            </a:r>
            <a:endParaRPr lang="es-AR" sz="2800" dirty="0"/>
          </a:p>
          <a:p>
            <a:r>
              <a:rPr lang="es-ES_tradnl" sz="2800" dirty="0"/>
              <a:t>La fórmula explícita para </a:t>
            </a:r>
            <a:r>
              <a:rPr lang="es-ES_tradnl" sz="2800" i="1" dirty="0" err="1" smtClean="0"/>
              <a:t>a</a:t>
            </a:r>
            <a:r>
              <a:rPr lang="es-ES_tradnl" sz="2800" baseline="-25000" dirty="0" err="1" smtClean="0"/>
              <a:t>n</a:t>
            </a:r>
            <a:r>
              <a:rPr lang="es-ES_tradnl" sz="2800" dirty="0" smtClean="0"/>
              <a:t> </a:t>
            </a:r>
            <a:r>
              <a:rPr lang="es-ES_tradnl" sz="2800" dirty="0"/>
              <a:t>que permite calcular la expresión para cada valor de </a:t>
            </a:r>
            <a:r>
              <a:rPr lang="es-ES_tradnl" sz="2800" i="1" dirty="0"/>
              <a:t>n</a:t>
            </a:r>
            <a:r>
              <a:rPr lang="es-ES_tradnl" sz="2800" dirty="0"/>
              <a:t>, sin necesidad de conocer los términos previos, se llama </a:t>
            </a:r>
            <a:r>
              <a:rPr lang="es-ES_tradnl" sz="2800" i="1" u="sng" dirty="0"/>
              <a:t>solución general</a:t>
            </a:r>
            <a:r>
              <a:rPr lang="es-ES_tradnl" sz="2800" dirty="0"/>
              <a:t> de la relación de recurrencia</a:t>
            </a:r>
            <a:r>
              <a:rPr lang="es-ES_tradnl" sz="2800" dirty="0" smtClean="0"/>
              <a:t>.</a:t>
            </a:r>
            <a:endParaRPr lang="es-AR" sz="2800" dirty="0"/>
          </a:p>
        </p:txBody>
      </p:sp>
      <p:sp>
        <p:nvSpPr>
          <p:cNvPr id="5" name="CuadroTexto 4"/>
          <p:cNvSpPr txBox="1"/>
          <p:nvPr/>
        </p:nvSpPr>
        <p:spPr>
          <a:xfrm>
            <a:off x="298174" y="2220533"/>
            <a:ext cx="8558696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800" u="sng" dirty="0"/>
              <a:t>Ejemplo 1</a:t>
            </a:r>
            <a:endParaRPr lang="es-AR" sz="2800" dirty="0"/>
          </a:p>
          <a:p>
            <a:r>
              <a:rPr lang="es-ES_tradnl" sz="2800" dirty="0"/>
              <a:t>Sean las siguientes </a:t>
            </a:r>
            <a:r>
              <a:rPr lang="es-ES_tradnl" sz="2800" i="1" u="sng" dirty="0"/>
              <a:t>sucesiones</a:t>
            </a:r>
            <a:r>
              <a:rPr lang="es-ES_tradnl" sz="2800" dirty="0"/>
              <a:t>, con sus correspondientes </a:t>
            </a:r>
            <a:r>
              <a:rPr lang="es-ES_tradnl" sz="2800" i="1" u="sng" dirty="0"/>
              <a:t>condiciones iniciales</a:t>
            </a:r>
            <a:r>
              <a:rPr lang="es-ES_tradnl" sz="2800" dirty="0"/>
              <a:t>, encuentre la </a:t>
            </a:r>
            <a:r>
              <a:rPr lang="es-ES_tradnl" sz="2800" i="1" u="sng" dirty="0"/>
              <a:t>solución general</a:t>
            </a:r>
            <a:r>
              <a:rPr lang="es-ES_tradnl" sz="2800" u="sng" dirty="0"/>
              <a:t> </a:t>
            </a:r>
            <a:r>
              <a:rPr lang="es-ES_tradnl" sz="2800" dirty="0"/>
              <a:t>de la ecuación de recurrencia que las determinan.</a:t>
            </a:r>
            <a:endParaRPr lang="es-AR" sz="2800" dirty="0"/>
          </a:p>
          <a:p>
            <a:r>
              <a:rPr lang="es-ES_tradnl" sz="2800" dirty="0"/>
              <a:t> </a:t>
            </a:r>
            <a:endParaRPr lang="es-AR" sz="2000" dirty="0"/>
          </a:p>
          <a:p>
            <a:r>
              <a:rPr lang="es-ES_tradnl" sz="2800" i="1" dirty="0" smtClean="0"/>
              <a:t>S</a:t>
            </a:r>
            <a:r>
              <a:rPr lang="es-ES_tradnl" sz="2800" baseline="-25000" dirty="0" smtClean="0"/>
              <a:t>6</a:t>
            </a:r>
            <a:r>
              <a:rPr lang="es-ES_tradnl" sz="2800" i="1" dirty="0" smtClean="0"/>
              <a:t>: 4</a:t>
            </a:r>
            <a:r>
              <a:rPr lang="es-ES_tradnl" sz="2800" i="1" dirty="0"/>
              <a:t>, 7, 10, 13, …</a:t>
            </a:r>
            <a:r>
              <a:rPr lang="es-ES_tradnl" sz="2800" dirty="0"/>
              <a:t>      con </a:t>
            </a:r>
            <a:r>
              <a:rPr lang="es-ES_tradnl" sz="2800" i="1" dirty="0" smtClean="0"/>
              <a:t>n ≥ 1   </a:t>
            </a:r>
            <a:r>
              <a:rPr lang="es-ES_tradnl" sz="2800" i="1" dirty="0"/>
              <a:t>∧    </a:t>
            </a:r>
            <a:r>
              <a:rPr lang="es-ES_tradnl" sz="2800" i="1" dirty="0" smtClean="0"/>
              <a:t>a</a:t>
            </a:r>
            <a:r>
              <a:rPr lang="es-ES_tradnl" sz="2800" baseline="-25000" dirty="0" smtClean="0"/>
              <a:t>1</a:t>
            </a:r>
            <a:r>
              <a:rPr lang="es-ES_tradnl" sz="2800" i="1" dirty="0" smtClean="0"/>
              <a:t> = 4</a:t>
            </a:r>
            <a:r>
              <a:rPr lang="es-ES_tradnl" sz="2800" dirty="0" smtClean="0"/>
              <a:t> </a:t>
            </a:r>
            <a:endParaRPr lang="es-AR" sz="2800" dirty="0"/>
          </a:p>
          <a:p>
            <a:r>
              <a:rPr lang="es-ES_tradnl" sz="2800" dirty="0"/>
              <a:t> </a:t>
            </a:r>
            <a:r>
              <a:rPr lang="es-AR" sz="2800" dirty="0"/>
              <a:t>	</a:t>
            </a:r>
            <a:r>
              <a:rPr lang="es-AR" sz="2800" dirty="0" smtClean="0"/>
              <a:t>												</a:t>
            </a:r>
            <a:r>
              <a:rPr lang="es-ES_tradnl" sz="2800" dirty="0" err="1" smtClean="0"/>
              <a:t>Rta</a:t>
            </a:r>
            <a:r>
              <a:rPr lang="es-ES_tradnl" sz="2800" dirty="0"/>
              <a:t>.   </a:t>
            </a:r>
            <a:r>
              <a:rPr lang="es-ES_tradnl" sz="2800" i="1" dirty="0" err="1" smtClean="0"/>
              <a:t>a</a:t>
            </a:r>
            <a:r>
              <a:rPr lang="es-ES_tradnl" sz="2800" baseline="-25000" dirty="0" err="1" smtClean="0"/>
              <a:t>n</a:t>
            </a:r>
            <a:r>
              <a:rPr lang="es-ES_tradnl" sz="2800" i="1" dirty="0" smtClean="0"/>
              <a:t>=a</a:t>
            </a:r>
            <a:r>
              <a:rPr lang="es-ES_tradnl" sz="2800" baseline="-25000" dirty="0" smtClean="0"/>
              <a:t>n-1 </a:t>
            </a:r>
            <a:r>
              <a:rPr lang="es-ES_tradnl" sz="2800" i="1" dirty="0" smtClean="0"/>
              <a:t>+ 3</a:t>
            </a:r>
            <a:endParaRPr lang="es-AR" sz="2800" dirty="0"/>
          </a:p>
          <a:p>
            <a:endParaRPr lang="es-AR" sz="2800" dirty="0"/>
          </a:p>
          <a:p>
            <a:r>
              <a:rPr lang="es-ES_tradnl" sz="2800" i="1" dirty="0" smtClean="0"/>
              <a:t>S</a:t>
            </a:r>
            <a:r>
              <a:rPr lang="es-ES_tradnl" sz="2800" baseline="-25000" dirty="0" smtClean="0"/>
              <a:t>7</a:t>
            </a:r>
            <a:r>
              <a:rPr lang="es-ES_tradnl" sz="2800" i="1" dirty="0" smtClean="0"/>
              <a:t>: 2</a:t>
            </a:r>
            <a:r>
              <a:rPr lang="es-ES_tradnl" sz="2800" i="1" dirty="0"/>
              <a:t>, 5, 8, 11, …</a:t>
            </a:r>
            <a:r>
              <a:rPr lang="es-ES_tradnl" sz="2800" dirty="0"/>
              <a:t>      con </a:t>
            </a:r>
            <a:r>
              <a:rPr lang="es-ES_tradnl" sz="2800" i="1" dirty="0"/>
              <a:t>n≥1   ∧    a1=2</a:t>
            </a:r>
            <a:endParaRPr lang="es-AR" sz="2800" dirty="0"/>
          </a:p>
          <a:p>
            <a:r>
              <a:rPr lang="es-ES_tradnl" sz="2800" dirty="0"/>
              <a:t> </a:t>
            </a:r>
            <a:r>
              <a:rPr lang="es-AR" sz="2800" dirty="0"/>
              <a:t>	</a:t>
            </a:r>
            <a:r>
              <a:rPr lang="es-AR" sz="2800" dirty="0" smtClean="0"/>
              <a:t>												</a:t>
            </a:r>
            <a:r>
              <a:rPr lang="es-ES_tradnl" sz="2800" dirty="0" err="1" smtClean="0"/>
              <a:t>Rta</a:t>
            </a:r>
            <a:r>
              <a:rPr lang="es-ES_tradnl" sz="2800" dirty="0"/>
              <a:t>.   </a:t>
            </a:r>
            <a:r>
              <a:rPr lang="es-ES_tradnl" sz="2800" i="1" dirty="0" err="1" smtClean="0"/>
              <a:t>a</a:t>
            </a:r>
            <a:r>
              <a:rPr lang="es-ES_tradnl" sz="2800" baseline="-25000" dirty="0" err="1" smtClean="0"/>
              <a:t>n</a:t>
            </a:r>
            <a:r>
              <a:rPr lang="es-ES_tradnl" sz="2800" i="1" dirty="0" smtClean="0"/>
              <a:t>=a</a:t>
            </a:r>
            <a:r>
              <a:rPr lang="es-ES_tradnl" sz="2800" baseline="-25000" dirty="0" smtClean="0"/>
              <a:t>n-1 </a:t>
            </a:r>
            <a:r>
              <a:rPr lang="es-ES_tradnl" sz="2800" i="1" dirty="0" smtClean="0"/>
              <a:t>+ 3</a:t>
            </a:r>
            <a:endParaRPr lang="es-AR" sz="2800" dirty="0"/>
          </a:p>
        </p:txBody>
      </p:sp>
      <p:sp>
        <p:nvSpPr>
          <p:cNvPr id="2" name="Marcador de pie de pá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 smtClean="0"/>
              <a:t>2018</a:t>
            </a:r>
            <a:endParaRPr lang="es-ES"/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C2AEA-9A24-EE46-84A8-3281BF52D521}" type="slidenum">
              <a:rPr lang="es-ES" smtClean="0"/>
              <a:t>12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88945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331304" y="430696"/>
            <a:ext cx="8370957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800" b="1" u="sng" dirty="0"/>
              <a:t>Clasificación de las Relaciones de Recurrencia</a:t>
            </a:r>
            <a:endParaRPr lang="es-AR" sz="2800" dirty="0"/>
          </a:p>
          <a:p>
            <a:r>
              <a:rPr lang="es-ES_tradnl" sz="2800" dirty="0"/>
              <a:t> </a:t>
            </a:r>
            <a:endParaRPr lang="es-AR" sz="2800" dirty="0"/>
          </a:p>
          <a:p>
            <a:pPr lvl="0"/>
            <a:r>
              <a:rPr lang="es-ES_tradnl" sz="2800" i="1" u="sng" dirty="0"/>
              <a:t>Lineales</a:t>
            </a:r>
            <a:r>
              <a:rPr lang="es-ES_tradnl" sz="2800" u="sng" dirty="0"/>
              <a:t> o </a:t>
            </a:r>
            <a:r>
              <a:rPr lang="es-ES_tradnl" sz="2800" i="1" u="sng" dirty="0"/>
              <a:t>No Lineales</a:t>
            </a:r>
            <a:r>
              <a:rPr lang="es-ES_tradnl" sz="2800" dirty="0"/>
              <a:t>: </a:t>
            </a:r>
            <a:endParaRPr lang="es-ES_tradnl" sz="2800" dirty="0" smtClean="0"/>
          </a:p>
          <a:p>
            <a:pPr lvl="0"/>
            <a:r>
              <a:rPr lang="es-ES_tradnl" sz="2800" dirty="0" smtClean="0"/>
              <a:t>Una </a:t>
            </a:r>
            <a:r>
              <a:rPr lang="es-ES_tradnl" sz="2800" dirty="0"/>
              <a:t>relación de recurrencia </a:t>
            </a:r>
            <a:r>
              <a:rPr lang="es-ES_tradnl" sz="2800" i="1" dirty="0"/>
              <a:t>es lineal cuando cada término aparece elevado a la primera potencia</a:t>
            </a:r>
            <a:r>
              <a:rPr lang="es-ES_tradnl" sz="2800" dirty="0"/>
              <a:t>. Caso contrario es no lineal.</a:t>
            </a:r>
            <a:endParaRPr lang="es-AR" sz="2800" dirty="0"/>
          </a:p>
          <a:p>
            <a:r>
              <a:rPr lang="es-ES_tradnl" sz="2800" dirty="0"/>
              <a:t> </a:t>
            </a:r>
            <a:endParaRPr lang="es-AR" sz="2800" dirty="0"/>
          </a:p>
          <a:p>
            <a:pPr lvl="0"/>
            <a:r>
              <a:rPr lang="es-ES_tradnl" sz="2800" u="sng" dirty="0"/>
              <a:t>Con </a:t>
            </a:r>
            <a:r>
              <a:rPr lang="es-ES_tradnl" sz="2800" i="1" u="sng" dirty="0"/>
              <a:t>Coeficientes constantes</a:t>
            </a:r>
            <a:r>
              <a:rPr lang="es-ES_tradnl" sz="2800" u="sng" dirty="0"/>
              <a:t> o con </a:t>
            </a:r>
            <a:r>
              <a:rPr lang="es-ES_tradnl" sz="2800" i="1" u="sng" dirty="0"/>
              <a:t>Coeficientes variables</a:t>
            </a:r>
            <a:r>
              <a:rPr lang="es-ES_tradnl" sz="2800" dirty="0"/>
              <a:t>: Una ecuación de recurrencia </a:t>
            </a:r>
            <a:r>
              <a:rPr lang="es-ES_tradnl" sz="2800" i="1" dirty="0"/>
              <a:t>tiene coeficientes constantes cuando los coeficientes que acompañan cada término en la expresión son constantes</a:t>
            </a:r>
            <a:r>
              <a:rPr lang="es-ES_tradnl" sz="2800" dirty="0"/>
              <a:t>. Caso contrario, cuando al menos uno de los coeficientes es una función de </a:t>
            </a:r>
            <a:r>
              <a:rPr lang="es-ES_tradnl" sz="2800" i="1" dirty="0"/>
              <a:t>n</a:t>
            </a:r>
            <a:r>
              <a:rPr lang="es-ES_tradnl" sz="2800" dirty="0"/>
              <a:t>, se considera que la relación de recurrencia tiene coeficientes variables</a:t>
            </a:r>
            <a:r>
              <a:rPr lang="es-ES_tradnl" sz="2800" dirty="0" smtClean="0"/>
              <a:t>.</a:t>
            </a:r>
            <a:r>
              <a:rPr lang="es-ES_tradnl" sz="2800" dirty="0"/>
              <a:t> </a:t>
            </a:r>
            <a:endParaRPr lang="es-AR" sz="2800" dirty="0"/>
          </a:p>
        </p:txBody>
      </p:sp>
      <p:sp>
        <p:nvSpPr>
          <p:cNvPr id="2" name="Marcador de pie de pá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 smtClean="0"/>
              <a:t>2018</a:t>
            </a:r>
            <a:endParaRPr lang="es-ES"/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C2AEA-9A24-EE46-84A8-3281BF52D521}" type="slidenum">
              <a:rPr lang="es-ES" smtClean="0"/>
              <a:t>13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499948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to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55374937"/>
              </p:ext>
            </p:extLst>
          </p:nvPr>
        </p:nvGraphicFramePr>
        <p:xfrm>
          <a:off x="1889145" y="4634645"/>
          <a:ext cx="12792925" cy="4214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76" name="Documento" r:id="rId3" imgW="5397500" imgH="177800" progId="Word.Document.12">
                  <p:embed/>
                </p:oleObj>
              </mc:Choice>
              <mc:Fallback>
                <p:oleObj name="Documento" r:id="rId3" imgW="5397500" imgH="177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889145" y="4634645"/>
                        <a:ext cx="12792925" cy="42141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CuadroTexto 3"/>
          <p:cNvSpPr txBox="1"/>
          <p:nvPr/>
        </p:nvSpPr>
        <p:spPr>
          <a:xfrm>
            <a:off x="496957" y="111122"/>
            <a:ext cx="8227391" cy="3108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s-ES_tradnl" sz="2800" i="1" u="sng" dirty="0"/>
              <a:t>Homogéneas</a:t>
            </a:r>
            <a:r>
              <a:rPr lang="es-ES_tradnl" sz="2800" u="sng" dirty="0"/>
              <a:t> o </a:t>
            </a:r>
            <a:r>
              <a:rPr lang="es-ES_tradnl" sz="2800" i="1" u="sng" dirty="0"/>
              <a:t>No homogéneas</a:t>
            </a:r>
            <a:r>
              <a:rPr lang="es-ES_tradnl" sz="2800" dirty="0"/>
              <a:t>: Una relación de recurrencia </a:t>
            </a:r>
            <a:r>
              <a:rPr lang="es-ES_tradnl" sz="2800" i="1" dirty="0"/>
              <a:t>es homogénea cuando la sucesión idénticamente nula la </a:t>
            </a:r>
            <a:r>
              <a:rPr lang="es-ES_tradnl" sz="2800" i="1" dirty="0" smtClean="0"/>
              <a:t>satisface </a:t>
            </a:r>
          </a:p>
          <a:p>
            <a:pPr lvl="0"/>
            <a:r>
              <a:rPr lang="es-ES_tradnl" sz="2800" i="1" dirty="0" smtClean="0"/>
              <a:t>  </a:t>
            </a:r>
            <a:r>
              <a:rPr lang="es-ES_tradnl" sz="2800" i="1" dirty="0" err="1" smtClean="0"/>
              <a:t>a</a:t>
            </a:r>
            <a:r>
              <a:rPr lang="es-ES_tradnl" sz="2800" baseline="-25000" dirty="0" err="1" smtClean="0"/>
              <a:t>n</a:t>
            </a:r>
            <a:r>
              <a:rPr lang="es-ES_tradnl" sz="2800" baseline="-25000" dirty="0" smtClean="0"/>
              <a:t> </a:t>
            </a:r>
            <a:r>
              <a:rPr lang="es-ES_tradnl" sz="2800" i="1" dirty="0" smtClean="0"/>
              <a:t>= 0    para </a:t>
            </a:r>
            <a:r>
              <a:rPr lang="es-ES_tradnl" sz="2800" i="1" dirty="0"/>
              <a:t>todo n satisface la relación.</a:t>
            </a:r>
            <a:r>
              <a:rPr lang="es-ES_tradnl" sz="2800" dirty="0"/>
              <a:t>  </a:t>
            </a:r>
            <a:r>
              <a:rPr lang="es-ES_tradnl" sz="2800" dirty="0" smtClean="0"/>
              <a:t>Caso </a:t>
            </a:r>
            <a:r>
              <a:rPr lang="es-ES_tradnl" sz="2800" dirty="0"/>
              <a:t>contrario es no homogénea. </a:t>
            </a:r>
            <a:endParaRPr lang="es-AR" sz="2800" dirty="0"/>
          </a:p>
          <a:p>
            <a:r>
              <a:rPr lang="es-ES_tradnl" sz="2800" dirty="0"/>
              <a:t> </a:t>
            </a:r>
            <a:endParaRPr lang="es-AR" sz="2800" dirty="0"/>
          </a:p>
          <a:p>
            <a:pPr lvl="0"/>
            <a:r>
              <a:rPr lang="es-ES_tradnl" sz="2800" dirty="0"/>
              <a:t>De orden  </a:t>
            </a:r>
            <a:r>
              <a:rPr lang="es-ES_tradnl" sz="2800" i="1" dirty="0"/>
              <a:t>k,   </a:t>
            </a:r>
            <a:r>
              <a:rPr lang="es-ES_tradnl" sz="2800" i="1" dirty="0" err="1"/>
              <a:t>k∈N</a:t>
            </a:r>
            <a:r>
              <a:rPr lang="es-ES_tradnl" sz="2800" dirty="0"/>
              <a:t>. </a:t>
            </a:r>
            <a:endParaRPr lang="es-ES_tradnl" sz="2800" dirty="0" smtClean="0"/>
          </a:p>
        </p:txBody>
      </p:sp>
      <p:graphicFrame>
        <p:nvGraphicFramePr>
          <p:cNvPr id="2" name="Objeto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83782981"/>
              </p:ext>
            </p:extLst>
          </p:nvPr>
        </p:nvGraphicFramePr>
        <p:xfrm>
          <a:off x="-2453616" y="3919908"/>
          <a:ext cx="14409637" cy="4746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77" name="Documento" r:id="rId5" imgW="5397500" imgH="177800" progId="Word.Document.12">
                  <p:embed/>
                </p:oleObj>
              </mc:Choice>
              <mc:Fallback>
                <p:oleObj name="Documento" r:id="rId5" imgW="5397500" imgH="177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-2453616" y="3919908"/>
                        <a:ext cx="14409637" cy="47467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CuadroTexto 2"/>
          <p:cNvSpPr txBox="1"/>
          <p:nvPr/>
        </p:nvSpPr>
        <p:spPr>
          <a:xfrm>
            <a:off x="496957" y="3279510"/>
            <a:ext cx="82273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 smtClean="0"/>
              <a:t>Relación de Recurrencia lineal homogénea</a:t>
            </a:r>
            <a:endParaRPr lang="es-ES" sz="2800" dirty="0"/>
          </a:p>
        </p:txBody>
      </p:sp>
      <p:graphicFrame>
        <p:nvGraphicFramePr>
          <p:cNvPr id="5" name="Objeto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53479"/>
              </p:ext>
            </p:extLst>
          </p:nvPr>
        </p:nvGraphicFramePr>
        <p:xfrm>
          <a:off x="-5226255" y="4622316"/>
          <a:ext cx="12792925" cy="4214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78" name="Documento" r:id="rId7" imgW="5397500" imgH="177800" progId="Word.Document.12">
                  <p:embed/>
                </p:oleObj>
              </mc:Choice>
              <mc:Fallback>
                <p:oleObj name="Documento" r:id="rId7" imgW="5397500" imgH="177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-5226255" y="4622316"/>
                        <a:ext cx="12792925" cy="42141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CuadroTexto 5"/>
          <p:cNvSpPr txBox="1"/>
          <p:nvPr/>
        </p:nvSpPr>
        <p:spPr>
          <a:xfrm>
            <a:off x="3070107" y="4634645"/>
            <a:ext cx="34399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/>
              <a:t>s</a:t>
            </a:r>
            <a:r>
              <a:rPr lang="es-ES" sz="2400" dirty="0" smtClean="0"/>
              <a:t>on constantes Reales</a:t>
            </a:r>
            <a:endParaRPr lang="es-ES" sz="2400" dirty="0"/>
          </a:p>
        </p:txBody>
      </p:sp>
      <p:graphicFrame>
        <p:nvGraphicFramePr>
          <p:cNvPr id="8" name="Objeto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99553305"/>
              </p:ext>
            </p:extLst>
          </p:nvPr>
        </p:nvGraphicFramePr>
        <p:xfrm>
          <a:off x="-1972744" y="5966174"/>
          <a:ext cx="13028744" cy="4291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79" name="Documento" r:id="rId9" imgW="5397500" imgH="177800" progId="Word.Document.12">
                  <p:embed/>
                </p:oleObj>
              </mc:Choice>
              <mc:Fallback>
                <p:oleObj name="Documento" r:id="rId9" imgW="5397500" imgH="177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-1972744" y="5966174"/>
                        <a:ext cx="13028744" cy="4291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CuadroTexto 8"/>
          <p:cNvSpPr txBox="1"/>
          <p:nvPr/>
        </p:nvSpPr>
        <p:spPr>
          <a:xfrm>
            <a:off x="489067" y="5268931"/>
            <a:ext cx="82273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 smtClean="0"/>
              <a:t>Relación de Recurrencia lineal NO homogénea</a:t>
            </a:r>
            <a:endParaRPr lang="es-ES" sz="2800" dirty="0"/>
          </a:p>
        </p:txBody>
      </p:sp>
      <p:sp>
        <p:nvSpPr>
          <p:cNvPr id="10" name="Marcador de pie de página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 smtClean="0"/>
              <a:t>2018</a:t>
            </a:r>
            <a:endParaRPr lang="es-ES"/>
          </a:p>
        </p:txBody>
      </p:sp>
      <p:sp>
        <p:nvSpPr>
          <p:cNvPr id="11" name="Marcador de número de diapositiva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C2AEA-9A24-EE46-84A8-3281BF52D521}" type="slidenum">
              <a:rPr lang="es-ES" smtClean="0"/>
              <a:t>14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96729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298175" y="110456"/>
            <a:ext cx="8525564" cy="65556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800" u="sng" dirty="0"/>
              <a:t>Ejemplo </a:t>
            </a:r>
            <a:r>
              <a:rPr lang="es-ES_tradnl" sz="2800" u="sng" dirty="0" smtClean="0"/>
              <a:t>2</a:t>
            </a:r>
            <a:endParaRPr lang="es-ES_tradnl" sz="2800" dirty="0"/>
          </a:p>
          <a:p>
            <a:endParaRPr lang="es-AR" sz="2800" dirty="0"/>
          </a:p>
          <a:p>
            <a:pPr marL="514350" indent="-514350">
              <a:buAutoNum type="alphaLcParenR"/>
            </a:pPr>
            <a:r>
              <a:rPr lang="es-ES_tradnl" sz="2800" dirty="0" smtClean="0"/>
              <a:t>La </a:t>
            </a:r>
            <a:r>
              <a:rPr lang="es-ES_tradnl" sz="2800" dirty="0"/>
              <a:t>relación de recurrencia   </a:t>
            </a:r>
            <a:r>
              <a:rPr lang="es-ES_tradnl" sz="2800" i="1" dirty="0" smtClean="0"/>
              <a:t>a</a:t>
            </a:r>
            <a:r>
              <a:rPr lang="es-ES_tradnl" sz="2800" baseline="-25000" dirty="0" smtClean="0"/>
              <a:t>n+1 </a:t>
            </a:r>
            <a:r>
              <a:rPr lang="es-ES_tradnl" sz="2800" i="1" dirty="0" smtClean="0"/>
              <a:t>= 5a</a:t>
            </a:r>
            <a:r>
              <a:rPr lang="es-ES_tradnl" sz="2800" baseline="-25000" dirty="0" smtClean="0"/>
              <a:t>n</a:t>
            </a:r>
            <a:r>
              <a:rPr lang="es-ES_tradnl" sz="2800" dirty="0" smtClean="0"/>
              <a:t> </a:t>
            </a:r>
            <a:r>
              <a:rPr lang="es-ES_tradnl" sz="2800" dirty="0"/>
              <a:t>,   </a:t>
            </a:r>
            <a:r>
              <a:rPr lang="es-ES_tradnl" sz="2800" dirty="0" smtClean="0"/>
              <a:t> </a:t>
            </a:r>
            <a:r>
              <a:rPr lang="es-ES_tradnl" sz="2800" i="1" dirty="0" smtClean="0"/>
              <a:t>n</a:t>
            </a:r>
            <a:r>
              <a:rPr lang="es-ES_tradnl" sz="2800" i="1" dirty="0"/>
              <a:t>≥0</a:t>
            </a:r>
            <a:r>
              <a:rPr lang="es-ES_tradnl" sz="2800" dirty="0"/>
              <a:t>  </a:t>
            </a:r>
            <a:endParaRPr lang="es-ES_tradnl" sz="2800" dirty="0" smtClean="0"/>
          </a:p>
          <a:p>
            <a:endParaRPr lang="es-ES_tradnl" sz="2800" dirty="0"/>
          </a:p>
          <a:p>
            <a:r>
              <a:rPr lang="es-ES_tradnl" sz="2800" dirty="0" smtClean="0"/>
              <a:t>es </a:t>
            </a:r>
            <a:r>
              <a:rPr lang="es-ES_tradnl" sz="2800" dirty="0"/>
              <a:t>lineal, con coeficientes constantes, de primer orden y homogénea. </a:t>
            </a:r>
            <a:endParaRPr lang="es-AR" sz="2800" dirty="0"/>
          </a:p>
          <a:p>
            <a:endParaRPr lang="es-ES_tradnl" sz="2800" dirty="0" smtClean="0"/>
          </a:p>
          <a:p>
            <a:r>
              <a:rPr lang="es-ES_tradnl" sz="2800" dirty="0" smtClean="0"/>
              <a:t>Es </a:t>
            </a:r>
            <a:r>
              <a:rPr lang="es-ES_tradnl" sz="2800" dirty="0"/>
              <a:t>homogénea porque reemplazando </a:t>
            </a:r>
            <a:r>
              <a:rPr lang="es-ES_tradnl" sz="2800" i="1" dirty="0" smtClean="0"/>
              <a:t>a</a:t>
            </a:r>
            <a:r>
              <a:rPr lang="es-ES_tradnl" sz="2800" baseline="-25000" dirty="0" smtClean="0"/>
              <a:t>j</a:t>
            </a:r>
            <a:r>
              <a:rPr lang="es-ES_tradnl" sz="2800" dirty="0" smtClean="0"/>
              <a:t> </a:t>
            </a:r>
            <a:r>
              <a:rPr lang="es-ES_tradnl" sz="2800" dirty="0"/>
              <a:t>por 0, </a:t>
            </a:r>
            <a:endParaRPr lang="es-ES_tradnl" sz="2800" dirty="0" smtClean="0"/>
          </a:p>
          <a:p>
            <a:r>
              <a:rPr lang="es-ES_tradnl" sz="2800" dirty="0" smtClean="0"/>
              <a:t>es </a:t>
            </a:r>
            <a:r>
              <a:rPr lang="es-ES_tradnl" sz="2800" dirty="0"/>
              <a:t>válida la identidad   </a:t>
            </a:r>
            <a:r>
              <a:rPr lang="es-ES_tradnl" sz="2800" i="1" dirty="0" smtClean="0"/>
              <a:t>0 = 5</a:t>
            </a:r>
            <a:r>
              <a:rPr lang="es-ES_tradnl" sz="2800" i="1" dirty="0"/>
              <a:t>∙0</a:t>
            </a:r>
            <a:r>
              <a:rPr lang="es-ES_tradnl" sz="2800" dirty="0"/>
              <a:t>   para todo  </a:t>
            </a:r>
            <a:r>
              <a:rPr lang="es-ES_tradnl" sz="2800" i="1" dirty="0"/>
              <a:t>j≥0</a:t>
            </a:r>
            <a:r>
              <a:rPr lang="es-ES_tradnl" sz="2800" dirty="0"/>
              <a:t>.</a:t>
            </a:r>
            <a:endParaRPr lang="es-AR" sz="2800" dirty="0"/>
          </a:p>
          <a:p>
            <a:r>
              <a:rPr lang="es-ES_tradnl" sz="2800" dirty="0"/>
              <a:t> </a:t>
            </a:r>
            <a:endParaRPr lang="es-AR" sz="2800" dirty="0"/>
          </a:p>
          <a:p>
            <a:r>
              <a:rPr lang="es-ES_tradnl" sz="2800" dirty="0"/>
              <a:t>b) La relación de recurrencia   </a:t>
            </a:r>
            <a:r>
              <a:rPr lang="es-ES_tradnl" sz="2800" i="1" dirty="0" smtClean="0"/>
              <a:t>I</a:t>
            </a:r>
            <a:r>
              <a:rPr lang="es-ES_tradnl" sz="2800" baseline="-25000" dirty="0" smtClean="0"/>
              <a:t>n</a:t>
            </a:r>
            <a:r>
              <a:rPr lang="es-ES_tradnl" sz="2800" dirty="0" smtClean="0"/>
              <a:t> </a:t>
            </a:r>
            <a:r>
              <a:rPr lang="es-ES_tradnl" sz="2800" i="1" dirty="0" smtClean="0"/>
              <a:t>= I</a:t>
            </a:r>
            <a:r>
              <a:rPr lang="es-ES_tradnl" sz="2800" baseline="-25000" dirty="0" smtClean="0"/>
              <a:t>n-1 </a:t>
            </a:r>
            <a:r>
              <a:rPr lang="es-ES_tradnl" sz="2800" i="1" dirty="0" smtClean="0"/>
              <a:t>+ I</a:t>
            </a:r>
            <a:r>
              <a:rPr lang="es-ES_tradnl" sz="2800" baseline="-25000" dirty="0" smtClean="0"/>
              <a:t>n-2</a:t>
            </a:r>
            <a:r>
              <a:rPr lang="es-ES_tradnl" sz="2800" dirty="0" smtClean="0"/>
              <a:t>,    </a:t>
            </a:r>
            <a:r>
              <a:rPr lang="es-ES_tradnl" sz="2800" i="1" dirty="0"/>
              <a:t>n≥2</a:t>
            </a:r>
            <a:r>
              <a:rPr lang="es-ES_tradnl" sz="2800" dirty="0"/>
              <a:t>  </a:t>
            </a:r>
            <a:endParaRPr lang="es-ES_tradnl" sz="2800" dirty="0" smtClean="0"/>
          </a:p>
          <a:p>
            <a:endParaRPr lang="es-ES_tradnl" sz="2800" dirty="0"/>
          </a:p>
          <a:p>
            <a:r>
              <a:rPr lang="es-ES_tradnl" sz="2800" dirty="0" smtClean="0"/>
              <a:t>es </a:t>
            </a:r>
            <a:r>
              <a:rPr lang="es-ES_tradnl" sz="2800" dirty="0"/>
              <a:t>lineal, con coeficientes constantes, de primer orden y homogénea, </a:t>
            </a:r>
            <a:endParaRPr lang="es-ES_tradnl" sz="2800" dirty="0" smtClean="0"/>
          </a:p>
          <a:p>
            <a:r>
              <a:rPr lang="es-ES_tradnl" sz="2800" dirty="0" smtClean="0"/>
              <a:t>porque </a:t>
            </a:r>
            <a:r>
              <a:rPr lang="es-ES_tradnl" sz="2800" i="1" dirty="0"/>
              <a:t>0=0+0</a:t>
            </a:r>
            <a:r>
              <a:rPr lang="es-ES_tradnl" sz="2800" dirty="0" smtClean="0"/>
              <a:t>.</a:t>
            </a:r>
            <a:endParaRPr lang="es-AR" sz="2800" dirty="0"/>
          </a:p>
        </p:txBody>
      </p:sp>
      <p:sp>
        <p:nvSpPr>
          <p:cNvPr id="2" name="Marcador de pie de pá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 smtClean="0"/>
              <a:t>2018</a:t>
            </a:r>
            <a:endParaRPr lang="es-ES"/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C2AEA-9A24-EE46-84A8-3281BF52D521}" type="slidenum">
              <a:rPr lang="es-ES" smtClean="0"/>
              <a:t>15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6507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353400" y="77323"/>
            <a:ext cx="8569730" cy="65556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800" dirty="0"/>
              <a:t>c) La relación de recurrencia   </a:t>
            </a:r>
            <a:r>
              <a:rPr lang="es-ES_tradnl" sz="2800" i="1" dirty="0" err="1" smtClean="0"/>
              <a:t>a</a:t>
            </a:r>
            <a:r>
              <a:rPr lang="es-ES_tradnl" sz="2800" baseline="-25000" dirty="0" err="1" smtClean="0"/>
              <a:t>n</a:t>
            </a:r>
            <a:r>
              <a:rPr lang="es-ES_tradnl" sz="2800" i="1" dirty="0" smtClean="0"/>
              <a:t> = a</a:t>
            </a:r>
            <a:r>
              <a:rPr lang="es-ES_tradnl" sz="2800" baseline="-25000" dirty="0" smtClean="0"/>
              <a:t>n-1 </a:t>
            </a:r>
            <a:r>
              <a:rPr lang="es-ES_tradnl" sz="2800" i="1" dirty="0" smtClean="0"/>
              <a:t>+ </a:t>
            </a:r>
            <a:r>
              <a:rPr lang="es-ES_tradnl" sz="2800" dirty="0" smtClean="0"/>
              <a:t>(</a:t>
            </a:r>
            <a:r>
              <a:rPr lang="es-ES_tradnl" sz="2800" i="1" dirty="0" smtClean="0"/>
              <a:t>n</a:t>
            </a:r>
            <a:r>
              <a:rPr lang="es-ES_tradnl" sz="2800" i="1" dirty="0"/>
              <a:t>-</a:t>
            </a:r>
            <a:r>
              <a:rPr lang="es-ES_tradnl" sz="2800" i="1" dirty="0" smtClean="0"/>
              <a:t>1</a:t>
            </a:r>
            <a:r>
              <a:rPr lang="es-ES_tradnl" sz="2800" dirty="0" smtClean="0"/>
              <a:t>)  </a:t>
            </a:r>
            <a:r>
              <a:rPr lang="es-ES_tradnl" sz="2800" dirty="0"/>
              <a:t>,   </a:t>
            </a:r>
            <a:r>
              <a:rPr lang="es-ES_tradnl" sz="2800" i="1" dirty="0"/>
              <a:t>n≥0</a:t>
            </a:r>
            <a:r>
              <a:rPr lang="es-ES_tradnl" sz="2800" dirty="0"/>
              <a:t>   </a:t>
            </a:r>
            <a:endParaRPr lang="es-ES_tradnl" sz="2800" dirty="0" smtClean="0"/>
          </a:p>
          <a:p>
            <a:endParaRPr lang="es-ES_tradnl" sz="2800" dirty="0"/>
          </a:p>
          <a:p>
            <a:r>
              <a:rPr lang="es-ES_tradnl" sz="2800" dirty="0" smtClean="0"/>
              <a:t>es </a:t>
            </a:r>
            <a:r>
              <a:rPr lang="es-ES_tradnl" sz="2800" dirty="0"/>
              <a:t>lineal, con coeficientes constantes, de primer orden y no homogénea, porque </a:t>
            </a:r>
            <a:r>
              <a:rPr lang="es-ES_tradnl" sz="2800" i="1" dirty="0" smtClean="0"/>
              <a:t>0 ≠ 0 + </a:t>
            </a:r>
            <a:r>
              <a:rPr lang="es-ES_tradnl" sz="2800" dirty="0" smtClean="0"/>
              <a:t>(</a:t>
            </a:r>
            <a:r>
              <a:rPr lang="es-ES_tradnl" sz="2800" i="1" dirty="0" smtClean="0"/>
              <a:t>n</a:t>
            </a:r>
            <a:r>
              <a:rPr lang="es-ES_tradnl" sz="2800" i="1" dirty="0"/>
              <a:t>-</a:t>
            </a:r>
            <a:r>
              <a:rPr lang="es-ES_tradnl" sz="2800" i="1" dirty="0" smtClean="0"/>
              <a:t>1</a:t>
            </a:r>
            <a:r>
              <a:rPr lang="es-ES_tradnl" sz="2800" dirty="0" smtClean="0"/>
              <a:t>)</a:t>
            </a:r>
            <a:endParaRPr lang="es-AR" sz="2800" dirty="0"/>
          </a:p>
          <a:p>
            <a:r>
              <a:rPr lang="es-ES_tradnl" sz="2800" dirty="0"/>
              <a:t> </a:t>
            </a:r>
            <a:endParaRPr lang="es-AR" sz="2800" dirty="0"/>
          </a:p>
          <a:p>
            <a:r>
              <a:rPr lang="es-ES_tradnl" sz="2800" dirty="0"/>
              <a:t>d) La relación de recurrencia     </a:t>
            </a:r>
            <a:endParaRPr lang="es-ES_tradnl" sz="2800" dirty="0" smtClean="0"/>
          </a:p>
          <a:p>
            <a:endParaRPr lang="es-ES_tradnl" sz="2800" i="1" dirty="0" smtClean="0"/>
          </a:p>
          <a:p>
            <a:r>
              <a:rPr lang="es-ES_tradnl" sz="2800" i="1" dirty="0" smtClean="0"/>
              <a:t>a</a:t>
            </a:r>
            <a:r>
              <a:rPr lang="es-ES_tradnl" sz="2800" baseline="-25000" dirty="0" smtClean="0"/>
              <a:t>n+1 </a:t>
            </a:r>
            <a:r>
              <a:rPr lang="mr-IN" sz="2800" i="1" dirty="0" smtClean="0"/>
              <a:t>–</a:t>
            </a:r>
            <a:r>
              <a:rPr lang="es-ES_tradnl" sz="2800" i="1" dirty="0" smtClean="0"/>
              <a:t> a</a:t>
            </a:r>
            <a:r>
              <a:rPr lang="es-ES_tradnl" sz="2800" baseline="-25000" dirty="0" smtClean="0"/>
              <a:t>n</a:t>
            </a:r>
            <a:r>
              <a:rPr lang="es-ES_tradnl" sz="2800" baseline="30000" dirty="0" smtClean="0"/>
              <a:t>2 </a:t>
            </a:r>
            <a:r>
              <a:rPr lang="es-ES_tradnl" sz="2800" i="1" dirty="0" smtClean="0"/>
              <a:t>- 2n a</a:t>
            </a:r>
            <a:r>
              <a:rPr lang="es-ES_tradnl" sz="2800" baseline="-25000" dirty="0" smtClean="0"/>
              <a:t>n-1 </a:t>
            </a:r>
            <a:r>
              <a:rPr lang="es-ES_tradnl" sz="2800" i="1" dirty="0" smtClean="0"/>
              <a:t>+ 5a</a:t>
            </a:r>
            <a:r>
              <a:rPr lang="es-ES_tradnl" sz="2800" baseline="-25000" dirty="0" smtClean="0"/>
              <a:t>n-2 </a:t>
            </a:r>
            <a:r>
              <a:rPr lang="es-ES_tradnl" sz="2800" i="1" dirty="0" smtClean="0"/>
              <a:t>= 0</a:t>
            </a:r>
            <a:r>
              <a:rPr lang="es-ES_tradnl" sz="2800" dirty="0" smtClean="0"/>
              <a:t>               </a:t>
            </a:r>
            <a:r>
              <a:rPr lang="es-ES_tradnl" sz="2800" i="1" dirty="0" smtClean="0"/>
              <a:t>n ≥ 0</a:t>
            </a:r>
            <a:r>
              <a:rPr lang="es-ES_tradnl" sz="2800" dirty="0" smtClean="0"/>
              <a:t>  </a:t>
            </a:r>
          </a:p>
          <a:p>
            <a:endParaRPr lang="es-ES_tradnl" sz="2800" dirty="0"/>
          </a:p>
          <a:p>
            <a:r>
              <a:rPr lang="es-ES_tradnl" sz="2800" dirty="0" smtClean="0"/>
              <a:t>no </a:t>
            </a:r>
            <a:r>
              <a:rPr lang="es-ES_tradnl" sz="2800" dirty="0"/>
              <a:t>es lineal, con coeficientes variables, de tercer orden y homogénea.</a:t>
            </a:r>
            <a:endParaRPr lang="es-AR" sz="2800" dirty="0"/>
          </a:p>
          <a:p>
            <a:endParaRPr lang="es-ES_tradnl" sz="2800" dirty="0" smtClean="0"/>
          </a:p>
          <a:p>
            <a:r>
              <a:rPr lang="es-ES_tradnl" sz="2800" dirty="0" smtClean="0"/>
              <a:t>Se </a:t>
            </a:r>
            <a:r>
              <a:rPr lang="es-ES_tradnl" sz="2800" dirty="0"/>
              <a:t>la puede escribir   </a:t>
            </a:r>
            <a:endParaRPr lang="es-ES_tradnl" sz="2800" dirty="0" smtClean="0"/>
          </a:p>
          <a:p>
            <a:endParaRPr lang="es-ES_tradnl" sz="2800" i="1" dirty="0"/>
          </a:p>
          <a:p>
            <a:r>
              <a:rPr lang="es-ES_tradnl" sz="2800" i="1" dirty="0"/>
              <a:t>a</a:t>
            </a:r>
            <a:r>
              <a:rPr lang="es-ES_tradnl" sz="2800" baseline="-25000" dirty="0"/>
              <a:t>n+1 </a:t>
            </a:r>
            <a:r>
              <a:rPr lang="es-ES_tradnl" sz="2800" dirty="0" smtClean="0"/>
              <a:t>=</a:t>
            </a:r>
            <a:r>
              <a:rPr lang="es-ES_tradnl" sz="2800" i="1" dirty="0" smtClean="0"/>
              <a:t> </a:t>
            </a:r>
            <a:r>
              <a:rPr lang="es-ES_tradnl" sz="2800" i="1" dirty="0"/>
              <a:t>a</a:t>
            </a:r>
            <a:r>
              <a:rPr lang="es-ES_tradnl" sz="2800" baseline="-25000" dirty="0"/>
              <a:t>n</a:t>
            </a:r>
            <a:r>
              <a:rPr lang="es-ES_tradnl" sz="2800" baseline="30000" dirty="0"/>
              <a:t>2 </a:t>
            </a:r>
            <a:r>
              <a:rPr lang="es-ES_tradnl" sz="2800" i="1" dirty="0" smtClean="0"/>
              <a:t>+ </a:t>
            </a:r>
            <a:r>
              <a:rPr lang="es-ES_tradnl" sz="2800" i="1" dirty="0"/>
              <a:t>2n a</a:t>
            </a:r>
            <a:r>
              <a:rPr lang="es-ES_tradnl" sz="2800" baseline="-25000" dirty="0"/>
              <a:t>n-1 </a:t>
            </a:r>
            <a:r>
              <a:rPr lang="es-ES_tradnl" sz="2800" i="1" dirty="0" smtClean="0"/>
              <a:t>- </a:t>
            </a:r>
            <a:r>
              <a:rPr lang="es-ES_tradnl" sz="2800" i="1" dirty="0"/>
              <a:t>5a</a:t>
            </a:r>
            <a:r>
              <a:rPr lang="es-ES_tradnl" sz="2800" baseline="-25000" dirty="0"/>
              <a:t>n-2 </a:t>
            </a:r>
            <a:r>
              <a:rPr lang="es-ES_tradnl" sz="2800" i="1" dirty="0"/>
              <a:t>= </a:t>
            </a:r>
            <a:r>
              <a:rPr lang="es-ES_tradnl" sz="2800" i="1" dirty="0" smtClean="0"/>
              <a:t>0</a:t>
            </a:r>
          </a:p>
        </p:txBody>
      </p:sp>
      <p:sp>
        <p:nvSpPr>
          <p:cNvPr id="2" name="Marcador de pie de pá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 smtClean="0"/>
              <a:t>2018</a:t>
            </a:r>
            <a:endParaRPr lang="es-ES"/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C2AEA-9A24-EE46-84A8-3281BF52D521}" type="slidenum">
              <a:rPr lang="es-ES" smtClean="0"/>
              <a:t>16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813494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508010" y="397565"/>
            <a:ext cx="8039652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800" u="sng" dirty="0"/>
              <a:t>Ejemplo </a:t>
            </a:r>
            <a:r>
              <a:rPr lang="es-ES_tradnl" sz="2800" u="sng" dirty="0" smtClean="0"/>
              <a:t>3</a:t>
            </a:r>
            <a:endParaRPr lang="es-AR" sz="2800" u="sng" dirty="0"/>
          </a:p>
          <a:p>
            <a:endParaRPr lang="es-ES_tradnl" sz="2800" dirty="0" smtClean="0"/>
          </a:p>
          <a:p>
            <a:r>
              <a:rPr lang="es-ES_tradnl" sz="2800" dirty="0" smtClean="0"/>
              <a:t>Sea </a:t>
            </a:r>
            <a:r>
              <a:rPr lang="es-ES_tradnl" sz="2800" dirty="0"/>
              <a:t>la relación de recurrencia dada por: </a:t>
            </a:r>
            <a:endParaRPr lang="es-ES_tradnl" sz="2800" dirty="0" smtClean="0"/>
          </a:p>
          <a:p>
            <a:endParaRPr lang="es-ES_tradnl" sz="2800" i="1" dirty="0"/>
          </a:p>
          <a:p>
            <a:r>
              <a:rPr lang="es-ES_tradnl" sz="2800" i="1" dirty="0" err="1"/>
              <a:t>a</a:t>
            </a:r>
            <a:r>
              <a:rPr lang="es-ES_tradnl" sz="2800" baseline="-25000" dirty="0" err="1" smtClean="0"/>
              <a:t>n</a:t>
            </a:r>
            <a:r>
              <a:rPr lang="es-ES_tradnl" sz="2800" baseline="-25000" dirty="0" smtClean="0"/>
              <a:t> </a:t>
            </a:r>
            <a:r>
              <a:rPr lang="es-ES_tradnl" sz="2800" i="1" dirty="0" smtClean="0"/>
              <a:t>= a</a:t>
            </a:r>
            <a:r>
              <a:rPr lang="es-ES_tradnl" sz="2800" baseline="-25000" dirty="0" smtClean="0"/>
              <a:t>n-1</a:t>
            </a:r>
            <a:r>
              <a:rPr lang="es-ES_tradnl" sz="2800" i="1" dirty="0" smtClean="0"/>
              <a:t> + n</a:t>
            </a:r>
            <a:r>
              <a:rPr lang="es-ES_tradnl" sz="2800" i="1" dirty="0"/>
              <a:t>-</a:t>
            </a:r>
            <a:r>
              <a:rPr lang="es-ES_tradnl" sz="2800" i="1" dirty="0" smtClean="0"/>
              <a:t>1          </a:t>
            </a:r>
            <a:r>
              <a:rPr lang="es-ES_tradnl" sz="2800" i="1" dirty="0"/>
              <a:t>n≥1,   </a:t>
            </a:r>
            <a:r>
              <a:rPr lang="es-ES_tradnl" sz="2800" i="1" dirty="0" smtClean="0"/>
              <a:t>     a</a:t>
            </a:r>
            <a:r>
              <a:rPr lang="es-ES_tradnl" sz="2800" baseline="-25000" dirty="0" smtClean="0"/>
              <a:t>1</a:t>
            </a:r>
            <a:r>
              <a:rPr lang="es-ES_tradnl" sz="2800" dirty="0" smtClean="0"/>
              <a:t> </a:t>
            </a:r>
            <a:r>
              <a:rPr lang="es-ES_tradnl" sz="2800" i="1" dirty="0" smtClean="0"/>
              <a:t>= 0</a:t>
            </a:r>
            <a:r>
              <a:rPr lang="es-ES_tradnl" sz="2800" dirty="0" smtClean="0"/>
              <a:t>  </a:t>
            </a:r>
            <a:endParaRPr lang="es-AR" sz="2800" dirty="0"/>
          </a:p>
          <a:p>
            <a:pPr lvl="0"/>
            <a:endParaRPr lang="es-ES_tradnl" sz="2800" dirty="0" smtClean="0"/>
          </a:p>
          <a:p>
            <a:pPr lvl="0"/>
            <a:r>
              <a:rPr lang="es-ES_tradnl" sz="2800" dirty="0" smtClean="0"/>
              <a:t>- Clasifíquela </a:t>
            </a:r>
            <a:r>
              <a:rPr lang="es-ES_tradnl" sz="2800" dirty="0"/>
              <a:t>según los criterios vistos.</a:t>
            </a:r>
            <a:endParaRPr lang="es-AR" sz="2800" dirty="0"/>
          </a:p>
          <a:p>
            <a:pPr lvl="0"/>
            <a:r>
              <a:rPr lang="es-ES_tradnl" sz="2800" dirty="0" smtClean="0"/>
              <a:t>- Calcule </a:t>
            </a:r>
            <a:r>
              <a:rPr lang="es-ES_tradnl" sz="2800" dirty="0"/>
              <a:t>algunos términos en forma directa.</a:t>
            </a:r>
            <a:endParaRPr lang="es-AR" sz="2800" dirty="0"/>
          </a:p>
          <a:p>
            <a:pPr lvl="0"/>
            <a:r>
              <a:rPr lang="es-ES_tradnl" sz="2800" dirty="0" smtClean="0"/>
              <a:t>- Halle </a:t>
            </a:r>
            <a:r>
              <a:rPr lang="es-ES_tradnl" sz="2800" dirty="0"/>
              <a:t>y verifique la solución general.</a:t>
            </a:r>
            <a:endParaRPr lang="es-AR" sz="2800" dirty="0"/>
          </a:p>
          <a:p>
            <a:endParaRPr lang="es-ES" sz="2800" dirty="0"/>
          </a:p>
        </p:txBody>
      </p:sp>
      <p:sp>
        <p:nvSpPr>
          <p:cNvPr id="2" name="Marcador de pie de pá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 smtClean="0"/>
              <a:t>2018</a:t>
            </a:r>
            <a:endParaRPr lang="es-ES"/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C2AEA-9A24-EE46-84A8-3281BF52D521}" type="slidenum">
              <a:rPr lang="es-ES" smtClean="0"/>
              <a:t>17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589878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861391" y="3410128"/>
            <a:ext cx="745434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800" dirty="0"/>
              <a:t> </a:t>
            </a:r>
            <a:r>
              <a:rPr lang="es-ES_tradnl" sz="2800" dirty="0" smtClean="0"/>
              <a:t>a) Clasificación: Es </a:t>
            </a:r>
            <a:r>
              <a:rPr lang="es-ES_tradnl" sz="2800" dirty="0"/>
              <a:t>una relación de </a:t>
            </a:r>
            <a:r>
              <a:rPr lang="es-ES_tradnl" sz="2800" dirty="0" smtClean="0"/>
              <a:t>recurrencia: </a:t>
            </a:r>
          </a:p>
          <a:p>
            <a:endParaRPr lang="es-ES_tradnl" sz="2800" dirty="0" smtClean="0"/>
          </a:p>
          <a:p>
            <a:r>
              <a:rPr lang="es-ES_tradnl" sz="2800" dirty="0" smtClean="0"/>
              <a:t>- lineal</a:t>
            </a:r>
            <a:r>
              <a:rPr lang="es-ES_tradnl" sz="2800" dirty="0"/>
              <a:t>, </a:t>
            </a:r>
            <a:endParaRPr lang="es-ES_tradnl" sz="2800" dirty="0" smtClean="0"/>
          </a:p>
          <a:p>
            <a:r>
              <a:rPr lang="es-ES_tradnl" sz="2800" dirty="0" smtClean="0"/>
              <a:t>- con </a:t>
            </a:r>
            <a:r>
              <a:rPr lang="es-ES_tradnl" sz="2800" dirty="0"/>
              <a:t>coeficientes constantes, </a:t>
            </a:r>
            <a:endParaRPr lang="es-ES_tradnl" sz="2800" dirty="0" smtClean="0"/>
          </a:p>
          <a:p>
            <a:r>
              <a:rPr lang="es-ES_tradnl" sz="2800" dirty="0" smtClean="0"/>
              <a:t>- de </a:t>
            </a:r>
            <a:r>
              <a:rPr lang="es-ES_tradnl" sz="2800" dirty="0"/>
              <a:t>primer orden, </a:t>
            </a:r>
            <a:endParaRPr lang="es-ES_tradnl" sz="2800" dirty="0" smtClean="0"/>
          </a:p>
          <a:p>
            <a:r>
              <a:rPr lang="es-ES_tradnl" sz="2800" dirty="0" smtClean="0"/>
              <a:t>- no </a:t>
            </a:r>
            <a:r>
              <a:rPr lang="es-ES_tradnl" sz="2800" dirty="0"/>
              <a:t>homogénea</a:t>
            </a:r>
            <a:r>
              <a:rPr lang="es-ES_tradnl" sz="2800" dirty="0" smtClean="0"/>
              <a:t>.</a:t>
            </a:r>
            <a:endParaRPr lang="es-AR" sz="2800" dirty="0"/>
          </a:p>
        </p:txBody>
      </p:sp>
      <p:graphicFrame>
        <p:nvGraphicFramePr>
          <p:cNvPr id="5" name="Objeto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3080729"/>
              </p:ext>
            </p:extLst>
          </p:nvPr>
        </p:nvGraphicFramePr>
        <p:xfrm>
          <a:off x="-2934769" y="1799219"/>
          <a:ext cx="13040417" cy="828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3" name="Documento" r:id="rId3" imgW="5397500" imgH="342900" progId="Word.Document.12">
                  <p:embed/>
                </p:oleObj>
              </mc:Choice>
              <mc:Fallback>
                <p:oleObj name="Documento" r:id="rId3" imgW="5397500" imgH="3429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2934769" y="1799219"/>
                        <a:ext cx="13040417" cy="828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CuadroTexto 5"/>
          <p:cNvSpPr txBox="1"/>
          <p:nvPr/>
        </p:nvSpPr>
        <p:spPr>
          <a:xfrm>
            <a:off x="986544" y="657726"/>
            <a:ext cx="23586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800" dirty="0" smtClean="0"/>
              <a:t>Respuesta</a:t>
            </a:r>
            <a:endParaRPr lang="es-AR" sz="2800" dirty="0"/>
          </a:p>
        </p:txBody>
      </p:sp>
      <p:sp>
        <p:nvSpPr>
          <p:cNvPr id="2" name="Marcador de pie de pá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 smtClean="0"/>
              <a:t>2018</a:t>
            </a:r>
            <a:endParaRPr lang="es-ES"/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C2AEA-9A24-EE46-84A8-3281BF52D521}" type="slidenum">
              <a:rPr lang="es-ES" smtClean="0"/>
              <a:t>18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502475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to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18843940"/>
              </p:ext>
            </p:extLst>
          </p:nvPr>
        </p:nvGraphicFramePr>
        <p:xfrm>
          <a:off x="-5427438" y="1046177"/>
          <a:ext cx="13682689" cy="4507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78" name="Documento" r:id="rId3" imgW="5397500" imgH="177800" progId="Word.Document.12">
                  <p:embed/>
                </p:oleObj>
              </mc:Choice>
              <mc:Fallback>
                <p:oleObj name="Documento" r:id="rId3" imgW="5397500" imgH="177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5427438" y="1046177"/>
                        <a:ext cx="13682689" cy="45072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to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32503723"/>
              </p:ext>
            </p:extLst>
          </p:nvPr>
        </p:nvGraphicFramePr>
        <p:xfrm>
          <a:off x="-240271" y="1474221"/>
          <a:ext cx="12688314" cy="29257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79" name="Documento" r:id="rId5" imgW="5397500" imgH="1244600" progId="Word.Document.12">
                  <p:embed/>
                </p:oleObj>
              </mc:Choice>
              <mc:Fallback>
                <p:oleObj name="Documento" r:id="rId5" imgW="5397500" imgH="12446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-240271" y="1474221"/>
                        <a:ext cx="12688314" cy="292577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to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39134694"/>
              </p:ext>
            </p:extLst>
          </p:nvPr>
        </p:nvGraphicFramePr>
        <p:xfrm>
          <a:off x="-641507" y="3957637"/>
          <a:ext cx="10552367" cy="6703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80" name="Documento" r:id="rId7" imgW="5397500" imgH="342900" progId="Word.Document.12">
                  <p:embed/>
                </p:oleObj>
              </mc:Choice>
              <mc:Fallback>
                <p:oleObj name="Documento" r:id="rId7" imgW="5397500" imgH="3429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-641507" y="3957637"/>
                        <a:ext cx="10552367" cy="67038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to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60302099"/>
              </p:ext>
            </p:extLst>
          </p:nvPr>
        </p:nvGraphicFramePr>
        <p:xfrm>
          <a:off x="-4763138" y="5120765"/>
          <a:ext cx="13789489" cy="876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81" name="Documento" r:id="rId9" imgW="5397500" imgH="342900" progId="Word.Document.12">
                  <p:embed/>
                </p:oleObj>
              </mc:Choice>
              <mc:Fallback>
                <p:oleObj name="Documento" r:id="rId9" imgW="5397500" imgH="3429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-4763138" y="5120765"/>
                        <a:ext cx="13789489" cy="8760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CuadroTexto 10"/>
          <p:cNvSpPr txBox="1"/>
          <p:nvPr/>
        </p:nvSpPr>
        <p:spPr>
          <a:xfrm>
            <a:off x="759751" y="351546"/>
            <a:ext cx="5635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 smtClean="0"/>
              <a:t>Cálculo de algunos términos</a:t>
            </a:r>
            <a:endParaRPr lang="es-ES" sz="2800" dirty="0"/>
          </a:p>
        </p:txBody>
      </p:sp>
      <p:sp>
        <p:nvSpPr>
          <p:cNvPr id="13" name="CuadroTexto 12"/>
          <p:cNvSpPr txBox="1"/>
          <p:nvPr/>
        </p:nvSpPr>
        <p:spPr>
          <a:xfrm>
            <a:off x="4320402" y="5341245"/>
            <a:ext cx="33451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 smtClean="0"/>
              <a:t>Solución General</a:t>
            </a:r>
            <a:endParaRPr lang="es-ES" sz="2800" dirty="0"/>
          </a:p>
        </p:txBody>
      </p:sp>
      <p:sp>
        <p:nvSpPr>
          <p:cNvPr id="14" name="CuadroTexto 13"/>
          <p:cNvSpPr txBox="1"/>
          <p:nvPr/>
        </p:nvSpPr>
        <p:spPr>
          <a:xfrm>
            <a:off x="215457" y="351546"/>
            <a:ext cx="5102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 smtClean="0"/>
              <a:t>b)</a:t>
            </a:r>
            <a:endParaRPr lang="es-ES" sz="2800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545769" y="4874735"/>
            <a:ext cx="1497278" cy="1905625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6337479" y="6164494"/>
            <a:ext cx="151655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 smtClean="0"/>
              <a:t> Carl Gauss</a:t>
            </a:r>
          </a:p>
          <a:p>
            <a:r>
              <a:rPr lang="es-ES" sz="1600" dirty="0" smtClean="0"/>
              <a:t>(1777-1855)</a:t>
            </a:r>
            <a:endParaRPr lang="es-ES" sz="1600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 smtClean="0"/>
              <a:t>2018</a:t>
            </a:r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C2AEA-9A24-EE46-84A8-3281BF52D521}" type="slidenum">
              <a:rPr lang="es-ES" smtClean="0"/>
              <a:t>19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560749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 smtClean="0"/>
              <a:t>2018</a:t>
            </a:r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C2AEA-9A24-EE46-84A8-3281BF52D521}" type="slidenum">
              <a:rPr lang="es-ES" smtClean="0"/>
              <a:t>2</a:t>
            </a:fld>
            <a:endParaRPr lang="es-ES"/>
          </a:p>
        </p:txBody>
      </p:sp>
      <p:sp>
        <p:nvSpPr>
          <p:cNvPr id="6" name="CuadroTexto 5"/>
          <p:cNvSpPr txBox="1"/>
          <p:nvPr/>
        </p:nvSpPr>
        <p:spPr>
          <a:xfrm>
            <a:off x="826667" y="467274"/>
            <a:ext cx="6804837" cy="56938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800" b="1" dirty="0"/>
              <a:t>Unidad II.</a:t>
            </a:r>
            <a:r>
              <a:rPr lang="es-AR" sz="2800" dirty="0"/>
              <a:t> </a:t>
            </a:r>
            <a:r>
              <a:rPr lang="es-AR" sz="2800" u="sng" dirty="0"/>
              <a:t>Relaciones de </a:t>
            </a:r>
            <a:r>
              <a:rPr lang="es-AR" sz="2800" u="sng" dirty="0" smtClean="0"/>
              <a:t>Recurrencia</a:t>
            </a:r>
            <a:r>
              <a:rPr lang="es-AR" sz="2800" dirty="0" smtClean="0"/>
              <a:t> </a:t>
            </a:r>
          </a:p>
          <a:p>
            <a:r>
              <a:rPr lang="es-AR" sz="2800" dirty="0" smtClean="0"/>
              <a:t>- Sucesiones </a:t>
            </a:r>
            <a:r>
              <a:rPr lang="es-AR" sz="2800" dirty="0"/>
              <a:t>y sumatorias. </a:t>
            </a:r>
            <a:endParaRPr lang="es-AR" sz="2800" dirty="0" smtClean="0"/>
          </a:p>
          <a:p>
            <a:r>
              <a:rPr lang="es-AR" sz="2800" dirty="0" smtClean="0"/>
              <a:t>- Definiciones </a:t>
            </a:r>
            <a:r>
              <a:rPr lang="es-AR" sz="2800" dirty="0"/>
              <a:t>por recurrencia. </a:t>
            </a:r>
            <a:endParaRPr lang="es-AR" sz="2800" dirty="0" smtClean="0"/>
          </a:p>
          <a:p>
            <a:r>
              <a:rPr lang="es-AR" sz="2800" dirty="0" smtClean="0"/>
              <a:t>- Relaciones </a:t>
            </a:r>
            <a:r>
              <a:rPr lang="es-AR" sz="2800" dirty="0"/>
              <a:t>de recurrencia. </a:t>
            </a:r>
            <a:endParaRPr lang="es-AR" sz="2800" dirty="0" smtClean="0"/>
          </a:p>
          <a:p>
            <a:pPr marL="457200" indent="-457200">
              <a:buFontTx/>
              <a:buChar char="-"/>
            </a:pPr>
            <a:r>
              <a:rPr lang="es-AR" sz="2800" dirty="0" smtClean="0"/>
              <a:t>Clasificación </a:t>
            </a:r>
            <a:r>
              <a:rPr lang="es-AR" sz="2800" dirty="0"/>
              <a:t>de las relaciones </a:t>
            </a:r>
            <a:r>
              <a:rPr lang="es-AR" sz="2800" dirty="0" smtClean="0"/>
              <a:t>de recurrencia</a:t>
            </a:r>
            <a:r>
              <a:rPr lang="es-AR" sz="2800" dirty="0"/>
              <a:t>. </a:t>
            </a:r>
            <a:endParaRPr lang="es-AR" sz="2800" dirty="0" smtClean="0"/>
          </a:p>
          <a:p>
            <a:pPr marL="457200" indent="-457200">
              <a:buFontTx/>
              <a:buChar char="-"/>
            </a:pPr>
            <a:r>
              <a:rPr lang="es-AR" sz="2800" dirty="0" smtClean="0"/>
              <a:t>Resolución </a:t>
            </a:r>
            <a:r>
              <a:rPr lang="es-AR" sz="2800" dirty="0"/>
              <a:t>de los diferentes tipos de relaciones lineales – no lineales, homogéneas – no homogéneas, con coeficientes constantes – con coeficientes variables. </a:t>
            </a:r>
            <a:endParaRPr lang="es-AR" sz="2800" dirty="0" smtClean="0"/>
          </a:p>
          <a:p>
            <a:pPr marL="457200" indent="-457200">
              <a:buFontTx/>
              <a:buChar char="-"/>
            </a:pPr>
            <a:r>
              <a:rPr lang="es-AR" sz="2800" dirty="0" smtClean="0"/>
              <a:t>Generación </a:t>
            </a:r>
            <a:r>
              <a:rPr lang="es-AR" sz="2800" dirty="0"/>
              <a:t>de números (pseudo) aleatorios</a:t>
            </a:r>
            <a:r>
              <a:rPr lang="es-AR" sz="2800" dirty="0" smtClean="0"/>
              <a:t>.</a:t>
            </a:r>
            <a:endParaRPr lang="es-AR" sz="2800" dirty="0"/>
          </a:p>
        </p:txBody>
      </p:sp>
    </p:spTree>
    <p:extLst>
      <p:ext uri="{BB962C8B-B14F-4D97-AF65-F5344CB8AC3E}">
        <p14:creationId xmlns:p14="http://schemas.microsoft.com/office/powerpoint/2010/main" val="7974936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to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6797535"/>
              </p:ext>
            </p:extLst>
          </p:nvPr>
        </p:nvGraphicFramePr>
        <p:xfrm>
          <a:off x="-3879166" y="1265816"/>
          <a:ext cx="13259089" cy="4367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79" name="Documento" r:id="rId3" imgW="5397500" imgH="177800" progId="Word.Document.12">
                  <p:embed/>
                </p:oleObj>
              </mc:Choice>
              <mc:Fallback>
                <p:oleObj name="Documento" r:id="rId3" imgW="5397500" imgH="177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3879166" y="1265816"/>
                        <a:ext cx="13259089" cy="4367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CuadroTexto 3"/>
          <p:cNvSpPr txBox="1"/>
          <p:nvPr/>
        </p:nvSpPr>
        <p:spPr>
          <a:xfrm>
            <a:off x="215456" y="351546"/>
            <a:ext cx="87995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/>
              <a:t>c</a:t>
            </a:r>
            <a:r>
              <a:rPr lang="es-ES" sz="2800" dirty="0" smtClean="0"/>
              <a:t>) Verificación de </a:t>
            </a:r>
            <a:r>
              <a:rPr lang="es-ES" sz="2800" dirty="0"/>
              <a:t>l</a:t>
            </a:r>
            <a:r>
              <a:rPr lang="es-ES" sz="2800" dirty="0" smtClean="0"/>
              <a:t>a Solución General</a:t>
            </a:r>
            <a:endParaRPr lang="es-ES" sz="2800" dirty="0"/>
          </a:p>
        </p:txBody>
      </p:sp>
      <p:graphicFrame>
        <p:nvGraphicFramePr>
          <p:cNvPr id="8" name="Objeto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40914633"/>
              </p:ext>
            </p:extLst>
          </p:nvPr>
        </p:nvGraphicFramePr>
        <p:xfrm>
          <a:off x="1145307" y="2110067"/>
          <a:ext cx="11943998" cy="3934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0" name="Documento" r:id="rId5" imgW="5397500" imgH="177800" progId="Word.Document.12">
                  <p:embed/>
                </p:oleObj>
              </mc:Choice>
              <mc:Fallback>
                <p:oleObj name="Documento" r:id="rId5" imgW="5397500" imgH="177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145307" y="2110067"/>
                        <a:ext cx="11943998" cy="39344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to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64980009"/>
              </p:ext>
            </p:extLst>
          </p:nvPr>
        </p:nvGraphicFramePr>
        <p:xfrm>
          <a:off x="-2930113" y="2886470"/>
          <a:ext cx="11176073" cy="3681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1" name="Documento" r:id="rId7" imgW="5397500" imgH="177800" progId="Word.Document.12">
                  <p:embed/>
                </p:oleObj>
              </mc:Choice>
              <mc:Fallback>
                <p:oleObj name="Documento" r:id="rId7" imgW="5397500" imgH="177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-2930113" y="2886470"/>
                        <a:ext cx="11176073" cy="36815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to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86968131"/>
              </p:ext>
            </p:extLst>
          </p:nvPr>
        </p:nvGraphicFramePr>
        <p:xfrm>
          <a:off x="249477" y="3852208"/>
          <a:ext cx="9007924" cy="593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2" name="Documento" r:id="rId9" imgW="5397500" imgH="355600" progId="Word.Document.12">
                  <p:embed/>
                </p:oleObj>
              </mc:Choice>
              <mc:Fallback>
                <p:oleObj name="Documento" r:id="rId9" imgW="5397500" imgH="3556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49477" y="3852208"/>
                        <a:ext cx="9007924" cy="5934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to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7902045"/>
              </p:ext>
            </p:extLst>
          </p:nvPr>
        </p:nvGraphicFramePr>
        <p:xfrm>
          <a:off x="-967025" y="4845149"/>
          <a:ext cx="10664462" cy="6775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3" name="Documento" r:id="rId11" imgW="5397500" imgH="342900" progId="Word.Document.12">
                  <p:embed/>
                </p:oleObj>
              </mc:Choice>
              <mc:Fallback>
                <p:oleObj name="Documento" r:id="rId11" imgW="5397500" imgH="3429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-967025" y="4845149"/>
                        <a:ext cx="10664462" cy="67750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Marcador de pie de pá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 smtClean="0"/>
              <a:t>2018</a:t>
            </a:r>
            <a:endParaRPr lang="es-ES"/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C2AEA-9A24-EE46-84A8-3281BF52D521}" type="slidenum">
              <a:rPr lang="es-ES" smtClean="0"/>
              <a:t>20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580248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515156" y="599082"/>
            <a:ext cx="7954950" cy="4832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800" u="sng" dirty="0"/>
              <a:t>Ejemplo </a:t>
            </a:r>
            <a:r>
              <a:rPr lang="es-ES_tradnl" sz="2800" u="sng" dirty="0" smtClean="0"/>
              <a:t>4</a:t>
            </a:r>
          </a:p>
          <a:p>
            <a:endParaRPr lang="es-AR" sz="2800" u="sng" dirty="0"/>
          </a:p>
          <a:p>
            <a:r>
              <a:rPr lang="es-ES_tradnl" sz="2800" dirty="0"/>
              <a:t>Sea la relación de recurrencia dada por: </a:t>
            </a:r>
            <a:endParaRPr lang="es-ES_tradnl" sz="2800" dirty="0" smtClean="0"/>
          </a:p>
          <a:p>
            <a:endParaRPr lang="es-ES_tradnl" sz="2800" i="1" dirty="0"/>
          </a:p>
          <a:p>
            <a:r>
              <a:rPr lang="es-ES_tradnl" sz="2800" i="1" dirty="0" err="1" smtClean="0"/>
              <a:t>a</a:t>
            </a:r>
            <a:r>
              <a:rPr lang="es-ES_tradnl" sz="2800" baseline="-25000" dirty="0" err="1"/>
              <a:t>n</a:t>
            </a:r>
            <a:r>
              <a:rPr lang="es-ES_tradnl" sz="2800" i="1" dirty="0" smtClean="0"/>
              <a:t> = a</a:t>
            </a:r>
            <a:r>
              <a:rPr lang="es-ES_tradnl" sz="2800" baseline="-25000" dirty="0" smtClean="0"/>
              <a:t>n-1</a:t>
            </a:r>
            <a:r>
              <a:rPr lang="es-ES_tradnl" sz="2800" i="1" dirty="0" smtClean="0"/>
              <a:t> + </a:t>
            </a:r>
            <a:r>
              <a:rPr lang="es-ES_tradnl" sz="2800" dirty="0" smtClean="0"/>
              <a:t>3</a:t>
            </a:r>
            <a:r>
              <a:rPr lang="es-ES_tradnl" sz="2800" i="1" dirty="0"/>
              <a:t>,  </a:t>
            </a:r>
            <a:r>
              <a:rPr lang="es-ES_tradnl" sz="2800" i="1" dirty="0" smtClean="0"/>
              <a:t>           n</a:t>
            </a:r>
            <a:r>
              <a:rPr lang="es-ES_tradnl" sz="2800" i="1" dirty="0"/>
              <a:t>≥1,   </a:t>
            </a:r>
            <a:r>
              <a:rPr lang="es-ES_tradnl" sz="2800" i="1" dirty="0" smtClean="0"/>
              <a:t>       a</a:t>
            </a:r>
            <a:r>
              <a:rPr lang="es-ES_tradnl" sz="2800" baseline="-25000" dirty="0" smtClean="0"/>
              <a:t>1 </a:t>
            </a:r>
            <a:r>
              <a:rPr lang="es-ES_tradnl" sz="2800" i="1" dirty="0" smtClean="0"/>
              <a:t>= </a:t>
            </a:r>
            <a:r>
              <a:rPr lang="es-ES_tradnl" sz="2800" dirty="0" smtClean="0"/>
              <a:t>2  </a:t>
            </a:r>
            <a:endParaRPr lang="es-AR" sz="2800" dirty="0"/>
          </a:p>
          <a:p>
            <a:pPr lvl="0"/>
            <a:endParaRPr lang="es-ES_tradnl" sz="2800" dirty="0" smtClean="0"/>
          </a:p>
          <a:p>
            <a:pPr lvl="0"/>
            <a:r>
              <a:rPr lang="es-ES_tradnl" sz="2800" dirty="0" smtClean="0"/>
              <a:t>- Clasifíquela </a:t>
            </a:r>
            <a:r>
              <a:rPr lang="es-ES_tradnl" sz="2800" dirty="0"/>
              <a:t>según los criterios vistos.</a:t>
            </a:r>
            <a:endParaRPr lang="es-AR" sz="2800" dirty="0"/>
          </a:p>
          <a:p>
            <a:pPr lvl="0"/>
            <a:endParaRPr lang="es-ES_tradnl" sz="2800" dirty="0" smtClean="0"/>
          </a:p>
          <a:p>
            <a:pPr lvl="0"/>
            <a:r>
              <a:rPr lang="es-ES_tradnl" sz="2800" dirty="0" smtClean="0"/>
              <a:t>- Calcule </a:t>
            </a:r>
            <a:r>
              <a:rPr lang="es-ES_tradnl" sz="2800" dirty="0"/>
              <a:t>algunos términos en forma directa.</a:t>
            </a:r>
            <a:endParaRPr lang="es-AR" sz="2800" dirty="0"/>
          </a:p>
          <a:p>
            <a:pPr lvl="0"/>
            <a:endParaRPr lang="es-ES_tradnl" sz="2800" dirty="0" smtClean="0"/>
          </a:p>
          <a:p>
            <a:pPr lvl="0"/>
            <a:r>
              <a:rPr lang="es-ES_tradnl" sz="2800" dirty="0" smtClean="0"/>
              <a:t>- Halle </a:t>
            </a:r>
            <a:r>
              <a:rPr lang="es-ES_tradnl" sz="2800" dirty="0"/>
              <a:t>y verifique la solución general</a:t>
            </a:r>
            <a:r>
              <a:rPr lang="es-ES_tradnl" sz="2800" dirty="0" smtClean="0"/>
              <a:t>.</a:t>
            </a:r>
            <a:endParaRPr lang="es-AR" sz="2800" dirty="0"/>
          </a:p>
        </p:txBody>
      </p:sp>
      <p:sp>
        <p:nvSpPr>
          <p:cNvPr id="2" name="Marcador de pie de pá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 smtClean="0"/>
              <a:t>2018</a:t>
            </a:r>
            <a:endParaRPr lang="es-ES"/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C2AEA-9A24-EE46-84A8-3281BF52D521}" type="slidenum">
              <a:rPr lang="es-ES" smtClean="0"/>
              <a:t>21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926814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to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96764435"/>
              </p:ext>
            </p:extLst>
          </p:nvPr>
        </p:nvGraphicFramePr>
        <p:xfrm>
          <a:off x="-3520264" y="745142"/>
          <a:ext cx="13602188" cy="8641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18" name="Documento" r:id="rId3" imgW="5397500" imgH="342900" progId="Word.Document.12">
                  <p:embed/>
                </p:oleObj>
              </mc:Choice>
              <mc:Fallback>
                <p:oleObj name="Documento" r:id="rId3" imgW="5397500" imgH="3429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3520264" y="745142"/>
                        <a:ext cx="13602188" cy="86413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CuadroTexto 5"/>
          <p:cNvSpPr txBox="1"/>
          <p:nvPr/>
        </p:nvSpPr>
        <p:spPr>
          <a:xfrm>
            <a:off x="456192" y="493160"/>
            <a:ext cx="5425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 smtClean="0"/>
              <a:t>a)</a:t>
            </a:r>
            <a:endParaRPr lang="es-ES" sz="2800" dirty="0"/>
          </a:p>
        </p:txBody>
      </p:sp>
      <p:sp>
        <p:nvSpPr>
          <p:cNvPr id="7" name="CuadroTexto 6"/>
          <p:cNvSpPr txBox="1"/>
          <p:nvPr/>
        </p:nvSpPr>
        <p:spPr>
          <a:xfrm>
            <a:off x="1060342" y="1837019"/>
            <a:ext cx="6362115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s-ES_tradnl" sz="2800" dirty="0"/>
              <a:t>Es una relación de </a:t>
            </a:r>
            <a:r>
              <a:rPr lang="es-ES_tradnl" sz="2800" dirty="0" smtClean="0"/>
              <a:t>recurrencia:</a:t>
            </a:r>
          </a:p>
          <a:p>
            <a:pPr lvl="0"/>
            <a:endParaRPr lang="es-ES_tradnl" sz="2800" dirty="0"/>
          </a:p>
          <a:p>
            <a:pPr marL="457200" lvl="0" indent="-457200">
              <a:buFontTx/>
              <a:buChar char="-"/>
            </a:pPr>
            <a:r>
              <a:rPr lang="es-ES_tradnl" sz="2800" dirty="0" smtClean="0"/>
              <a:t>lineal</a:t>
            </a:r>
          </a:p>
          <a:p>
            <a:pPr marL="457200" lvl="0" indent="-457200">
              <a:buFontTx/>
              <a:buChar char="-"/>
            </a:pPr>
            <a:endParaRPr lang="es-ES_tradnl" sz="2800" dirty="0" smtClean="0"/>
          </a:p>
          <a:p>
            <a:pPr marL="457200" lvl="0" indent="-457200">
              <a:buFontTx/>
              <a:buChar char="-"/>
            </a:pPr>
            <a:r>
              <a:rPr lang="es-ES_tradnl" sz="2800" dirty="0" smtClean="0"/>
              <a:t>con </a:t>
            </a:r>
            <a:r>
              <a:rPr lang="es-ES_tradnl" sz="2800" dirty="0"/>
              <a:t>coeficientes </a:t>
            </a:r>
            <a:r>
              <a:rPr lang="es-ES_tradnl" sz="2800" dirty="0" smtClean="0"/>
              <a:t>constantes</a:t>
            </a:r>
          </a:p>
          <a:p>
            <a:pPr marL="457200" lvl="0" indent="-457200">
              <a:buFontTx/>
              <a:buChar char="-"/>
            </a:pPr>
            <a:endParaRPr lang="es-ES_tradnl" sz="2800" dirty="0" smtClean="0"/>
          </a:p>
          <a:p>
            <a:pPr marL="457200" lvl="0" indent="-457200">
              <a:buFontTx/>
              <a:buChar char="-"/>
            </a:pPr>
            <a:r>
              <a:rPr lang="es-ES_tradnl" sz="2800" dirty="0" smtClean="0"/>
              <a:t>de </a:t>
            </a:r>
            <a:r>
              <a:rPr lang="es-ES_tradnl" sz="2800" dirty="0"/>
              <a:t>primer </a:t>
            </a:r>
            <a:r>
              <a:rPr lang="es-ES_tradnl" sz="2800" dirty="0" smtClean="0"/>
              <a:t>orden</a:t>
            </a:r>
          </a:p>
          <a:p>
            <a:pPr lvl="0"/>
            <a:r>
              <a:rPr lang="es-ES_tradnl" sz="2800" dirty="0" smtClean="0"/>
              <a:t> </a:t>
            </a:r>
          </a:p>
          <a:p>
            <a:pPr marL="457200" lvl="0" indent="-457200">
              <a:buFontTx/>
              <a:buChar char="-"/>
            </a:pPr>
            <a:r>
              <a:rPr lang="es-ES_tradnl" sz="2800" dirty="0" smtClean="0"/>
              <a:t>no </a:t>
            </a:r>
            <a:r>
              <a:rPr lang="es-ES_tradnl" sz="2800" dirty="0"/>
              <a:t>homogénea.</a:t>
            </a:r>
            <a:endParaRPr lang="es-AR" sz="2800" dirty="0"/>
          </a:p>
          <a:p>
            <a:endParaRPr lang="es-ES" sz="2800" dirty="0"/>
          </a:p>
        </p:txBody>
      </p:sp>
      <p:sp>
        <p:nvSpPr>
          <p:cNvPr id="2" name="Marcador de pie de pá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 smtClean="0"/>
              <a:t>2018</a:t>
            </a:r>
            <a:endParaRPr lang="es-ES"/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C2AEA-9A24-EE46-84A8-3281BF52D521}" type="slidenum">
              <a:rPr lang="es-ES" smtClean="0"/>
              <a:t>22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61485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o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49639277"/>
              </p:ext>
            </p:extLst>
          </p:nvPr>
        </p:nvGraphicFramePr>
        <p:xfrm>
          <a:off x="134918" y="284430"/>
          <a:ext cx="10911863" cy="17972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13" name="Documento" r:id="rId3" imgW="5397500" imgH="889000" progId="Word.Document.12">
                  <p:embed/>
                </p:oleObj>
              </mc:Choice>
              <mc:Fallback>
                <p:oleObj name="Documento" r:id="rId3" imgW="5397500" imgH="8890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34918" y="284430"/>
                        <a:ext cx="10911863" cy="179724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to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15721213"/>
              </p:ext>
            </p:extLst>
          </p:nvPr>
        </p:nvGraphicFramePr>
        <p:xfrm>
          <a:off x="-3355673" y="5953845"/>
          <a:ext cx="12451225" cy="4101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14" name="Documento" r:id="rId5" imgW="5397500" imgH="177800" progId="Word.Document.12">
                  <p:embed/>
                </p:oleObj>
              </mc:Choice>
              <mc:Fallback>
                <p:oleObj name="Documento" r:id="rId5" imgW="5397500" imgH="177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-3355673" y="5953845"/>
                        <a:ext cx="12451225" cy="41015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CuadroTexto 6"/>
          <p:cNvSpPr txBox="1"/>
          <p:nvPr/>
        </p:nvSpPr>
        <p:spPr>
          <a:xfrm>
            <a:off x="5585354" y="5855213"/>
            <a:ext cx="30700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 smtClean="0"/>
              <a:t>Solución General</a:t>
            </a:r>
            <a:endParaRPr lang="es-ES" sz="2800" dirty="0"/>
          </a:p>
        </p:txBody>
      </p:sp>
      <p:graphicFrame>
        <p:nvGraphicFramePr>
          <p:cNvPr id="8" name="Objeto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52796006"/>
              </p:ext>
            </p:extLst>
          </p:nvPr>
        </p:nvGraphicFramePr>
        <p:xfrm>
          <a:off x="68527" y="2501486"/>
          <a:ext cx="10978254" cy="29705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15" name="Documento" r:id="rId7" imgW="5397500" imgH="1460500" progId="Word.Document.12">
                  <p:embed/>
                </p:oleObj>
              </mc:Choice>
              <mc:Fallback>
                <p:oleObj name="Documento" r:id="rId7" imgW="5397500" imgH="14605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8527" y="2501486"/>
                        <a:ext cx="10978254" cy="297058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 useBgFill="1">
        <p:nvSpPr>
          <p:cNvPr id="9" name="CuadroTexto 8"/>
          <p:cNvSpPr txBox="1"/>
          <p:nvPr/>
        </p:nvSpPr>
        <p:spPr>
          <a:xfrm>
            <a:off x="443881" y="284430"/>
            <a:ext cx="604154" cy="523220"/>
          </a:xfrm>
          <a:prstGeom prst="rect">
            <a:avLst/>
          </a:prstGeom>
          <a:effectLst/>
        </p:spPr>
        <p:txBody>
          <a:bodyPr wrap="square" rtlCol="0">
            <a:spAutoFit/>
          </a:bodyPr>
          <a:lstStyle/>
          <a:p>
            <a:r>
              <a:rPr lang="es-ES" sz="2800" dirty="0" smtClean="0"/>
              <a:t>b)</a:t>
            </a:r>
            <a:endParaRPr lang="es-ES" sz="2800" dirty="0"/>
          </a:p>
        </p:txBody>
      </p:sp>
      <p:sp>
        <p:nvSpPr>
          <p:cNvPr id="2" name="Marcador de pie de pá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 smtClean="0"/>
              <a:t>2018</a:t>
            </a:r>
            <a:endParaRPr lang="es-ES"/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C2AEA-9A24-EE46-84A8-3281BF52D521}" type="slidenum">
              <a:rPr lang="es-ES" smtClean="0"/>
              <a:t>23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68282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o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04853851"/>
              </p:ext>
            </p:extLst>
          </p:nvPr>
        </p:nvGraphicFramePr>
        <p:xfrm>
          <a:off x="-251588" y="1401877"/>
          <a:ext cx="10537332" cy="25041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63" name="Documento" r:id="rId3" imgW="5397500" imgH="1282700" progId="Word.Document.12">
                  <p:embed/>
                </p:oleObj>
              </mc:Choice>
              <mc:Fallback>
                <p:oleObj name="Documento" r:id="rId3" imgW="5397500" imgH="12827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251588" y="1401877"/>
                        <a:ext cx="10537332" cy="250416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 useBgFill="1">
        <p:nvSpPr>
          <p:cNvPr id="5" name="CuadroTexto 4"/>
          <p:cNvSpPr txBox="1"/>
          <p:nvPr/>
        </p:nvSpPr>
        <p:spPr>
          <a:xfrm>
            <a:off x="60521" y="1278936"/>
            <a:ext cx="604154" cy="523220"/>
          </a:xfrm>
          <a:prstGeom prst="rect">
            <a:avLst/>
          </a:prstGeom>
          <a:effectLst/>
        </p:spPr>
        <p:txBody>
          <a:bodyPr wrap="square" rtlCol="0">
            <a:spAutoFit/>
          </a:bodyPr>
          <a:lstStyle/>
          <a:p>
            <a:r>
              <a:rPr lang="es-ES" sz="2800" dirty="0"/>
              <a:t>c</a:t>
            </a:r>
            <a:r>
              <a:rPr lang="es-ES" sz="2800" dirty="0" smtClean="0"/>
              <a:t>)</a:t>
            </a:r>
            <a:endParaRPr lang="es-ES" sz="2800" dirty="0"/>
          </a:p>
        </p:txBody>
      </p:sp>
      <p:sp>
        <p:nvSpPr>
          <p:cNvPr id="6" name="CuadroTexto 5"/>
          <p:cNvSpPr txBox="1"/>
          <p:nvPr/>
        </p:nvSpPr>
        <p:spPr>
          <a:xfrm>
            <a:off x="575072" y="431340"/>
            <a:ext cx="30430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 smtClean="0"/>
              <a:t>Verificación</a:t>
            </a:r>
            <a:endParaRPr lang="es-ES" sz="2800" dirty="0"/>
          </a:p>
        </p:txBody>
      </p:sp>
      <p:sp>
        <p:nvSpPr>
          <p:cNvPr id="2" name="Marcador de pie de pá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 smtClean="0"/>
              <a:t>2018</a:t>
            </a:r>
            <a:endParaRPr lang="es-ES"/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C2AEA-9A24-EE46-84A8-3281BF52D521}" type="slidenum">
              <a:rPr lang="es-ES" smtClean="0"/>
              <a:t>24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678553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335448" y="551156"/>
            <a:ext cx="80268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800" dirty="0"/>
              <a:t>Un caso de solución mediante sustitución en </a:t>
            </a:r>
            <a:r>
              <a:rPr lang="es-ES_tradnl" sz="2800" dirty="0" smtClean="0"/>
              <a:t>reversa</a:t>
            </a:r>
            <a:endParaRPr lang="es-AR" sz="2800" dirty="0"/>
          </a:p>
        </p:txBody>
      </p:sp>
      <p:sp>
        <p:nvSpPr>
          <p:cNvPr id="5" name="CuadroTexto 4"/>
          <p:cNvSpPr txBox="1"/>
          <p:nvPr/>
        </p:nvSpPr>
        <p:spPr>
          <a:xfrm>
            <a:off x="407331" y="1365897"/>
            <a:ext cx="8002872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800" u="sng" dirty="0"/>
              <a:t>Ejemplo </a:t>
            </a:r>
            <a:r>
              <a:rPr lang="es-ES_tradnl" sz="2800" u="sng" dirty="0" smtClean="0"/>
              <a:t>6</a:t>
            </a:r>
          </a:p>
          <a:p>
            <a:endParaRPr lang="es-AR" sz="2800" dirty="0"/>
          </a:p>
          <a:p>
            <a:r>
              <a:rPr lang="es-ES_tradnl" sz="2800" dirty="0"/>
              <a:t>Sea la relación de recurrencia dada por: </a:t>
            </a:r>
            <a:endParaRPr lang="es-ES_tradnl" sz="2800" dirty="0" smtClean="0"/>
          </a:p>
          <a:p>
            <a:endParaRPr lang="es-ES_tradnl" sz="2800" i="1" dirty="0"/>
          </a:p>
          <a:p>
            <a:r>
              <a:rPr lang="es-ES_tradnl" sz="2800" i="1" dirty="0" smtClean="0"/>
              <a:t>a</a:t>
            </a:r>
            <a:r>
              <a:rPr lang="es-ES_tradnl" sz="2800" baseline="-25000" dirty="0" smtClean="0"/>
              <a:t>n+1</a:t>
            </a:r>
            <a:r>
              <a:rPr lang="es-ES_tradnl" sz="2800" i="1" dirty="0" smtClean="0"/>
              <a:t> </a:t>
            </a:r>
            <a:r>
              <a:rPr lang="mr-IN" sz="2800" i="1" dirty="0" smtClean="0"/>
              <a:t>–</a:t>
            </a:r>
            <a:r>
              <a:rPr lang="es-ES_tradnl" sz="2800" i="1" dirty="0" smtClean="0"/>
              <a:t> </a:t>
            </a:r>
            <a:r>
              <a:rPr lang="es-ES_tradnl" sz="2800" i="1" dirty="0" err="1" smtClean="0"/>
              <a:t>a</a:t>
            </a:r>
            <a:r>
              <a:rPr lang="es-ES_tradnl" sz="2800" baseline="-25000" dirty="0" err="1" smtClean="0"/>
              <a:t>n</a:t>
            </a:r>
            <a:r>
              <a:rPr lang="es-ES_tradnl" sz="2800" i="1" dirty="0" smtClean="0"/>
              <a:t> = 5</a:t>
            </a:r>
            <a:r>
              <a:rPr lang="es-ES_tradnl" sz="2800" i="1" dirty="0"/>
              <a:t>n</a:t>
            </a:r>
            <a:r>
              <a:rPr lang="es-ES_tradnl" sz="2800" dirty="0" smtClean="0"/>
              <a:t> </a:t>
            </a:r>
            <a:r>
              <a:rPr lang="es-ES_tradnl" sz="2800" i="1" dirty="0" smtClean="0"/>
              <a:t>,        n ≥ 0</a:t>
            </a:r>
            <a:r>
              <a:rPr lang="es-ES_tradnl" sz="2800" i="1" dirty="0"/>
              <a:t>,  </a:t>
            </a:r>
            <a:r>
              <a:rPr lang="es-ES_tradnl" sz="2800" i="1" dirty="0" smtClean="0"/>
              <a:t>      a</a:t>
            </a:r>
            <a:r>
              <a:rPr lang="es-ES_tradnl" sz="2800" baseline="-25000" dirty="0" smtClean="0"/>
              <a:t>0</a:t>
            </a:r>
            <a:r>
              <a:rPr lang="es-ES_tradnl" sz="2800" i="1" dirty="0" smtClean="0"/>
              <a:t> = </a:t>
            </a:r>
            <a:r>
              <a:rPr lang="es-ES_tradnl" sz="2800" dirty="0" smtClean="0"/>
              <a:t>2 </a:t>
            </a:r>
            <a:endParaRPr lang="es-AR" sz="2800" dirty="0"/>
          </a:p>
          <a:p>
            <a:endParaRPr lang="es-ES_tradnl" sz="2800" dirty="0" smtClean="0"/>
          </a:p>
          <a:p>
            <a:pPr marL="514350" indent="-514350">
              <a:buAutoNum type="alphaLcParenR"/>
            </a:pPr>
            <a:r>
              <a:rPr lang="es-ES_tradnl" sz="2800" dirty="0" smtClean="0"/>
              <a:t>Clasifíquela </a:t>
            </a:r>
            <a:r>
              <a:rPr lang="es-ES_tradnl" sz="2800" dirty="0"/>
              <a:t>según los criterios vistos</a:t>
            </a:r>
            <a:r>
              <a:rPr lang="es-ES_tradnl" sz="2800" dirty="0" smtClean="0"/>
              <a:t>.</a:t>
            </a:r>
          </a:p>
          <a:p>
            <a:pPr marL="514350" indent="-514350">
              <a:buAutoNum type="alphaLcParenR"/>
            </a:pPr>
            <a:endParaRPr lang="es-AR" sz="2800" dirty="0"/>
          </a:p>
          <a:p>
            <a:pPr lvl="0"/>
            <a:r>
              <a:rPr lang="es-ES_tradnl" sz="2800" dirty="0" smtClean="0"/>
              <a:t>b)   Halle </a:t>
            </a:r>
            <a:r>
              <a:rPr lang="es-ES_tradnl" sz="2800" dirty="0"/>
              <a:t>y verifique la solución general.</a:t>
            </a:r>
            <a:endParaRPr lang="es-AR" sz="2800" dirty="0"/>
          </a:p>
          <a:p>
            <a:endParaRPr lang="es-ES" sz="2800" dirty="0"/>
          </a:p>
        </p:txBody>
      </p:sp>
      <p:sp>
        <p:nvSpPr>
          <p:cNvPr id="2" name="Marcador de pie de pá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 smtClean="0"/>
              <a:t>2018</a:t>
            </a:r>
            <a:endParaRPr lang="es-ES"/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C2AEA-9A24-EE46-84A8-3281BF52D521}" type="slidenum">
              <a:rPr lang="es-ES" smtClean="0"/>
              <a:t>25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26629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311489" y="196047"/>
            <a:ext cx="835030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800" dirty="0"/>
              <a:t>Respuesta</a:t>
            </a:r>
            <a:endParaRPr lang="es-AR" sz="2800" dirty="0"/>
          </a:p>
          <a:p>
            <a:r>
              <a:rPr lang="es-ES_tradnl" sz="2800" dirty="0"/>
              <a:t> </a:t>
            </a:r>
            <a:endParaRPr lang="es-AR" sz="2800" dirty="0"/>
          </a:p>
          <a:p>
            <a:r>
              <a:rPr lang="es-ES_tradnl" sz="2800" dirty="0"/>
              <a:t>Resolveremos aplicando una técnica </a:t>
            </a:r>
            <a:r>
              <a:rPr lang="es-ES_tradnl" sz="2800" dirty="0" smtClean="0"/>
              <a:t>llamada </a:t>
            </a:r>
            <a:r>
              <a:rPr lang="es-ES_tradnl" sz="2800" i="1" dirty="0"/>
              <a:t>sumas </a:t>
            </a:r>
            <a:r>
              <a:rPr lang="es-ES_tradnl" sz="2800" i="1" dirty="0" smtClean="0"/>
              <a:t>telescópicas</a:t>
            </a:r>
            <a:endParaRPr lang="es-AR" sz="2800" dirty="0"/>
          </a:p>
        </p:txBody>
      </p:sp>
      <p:graphicFrame>
        <p:nvGraphicFramePr>
          <p:cNvPr id="5" name="Objeto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21825390"/>
              </p:ext>
            </p:extLst>
          </p:nvPr>
        </p:nvGraphicFramePr>
        <p:xfrm>
          <a:off x="-4968865" y="2292523"/>
          <a:ext cx="16312178" cy="10363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83" name="Documento" r:id="rId3" imgW="5397500" imgH="342900" progId="Word.Document.12">
                  <p:embed/>
                </p:oleObj>
              </mc:Choice>
              <mc:Fallback>
                <p:oleObj name="Documento" r:id="rId3" imgW="5397500" imgH="3429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4968865" y="2292523"/>
                        <a:ext cx="16312178" cy="103630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CuadroTexto 5"/>
          <p:cNvSpPr txBox="1"/>
          <p:nvPr/>
        </p:nvSpPr>
        <p:spPr>
          <a:xfrm>
            <a:off x="493187" y="3600064"/>
            <a:ext cx="816860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s-ES_tradnl" sz="2800" dirty="0"/>
              <a:t>Es una relación de </a:t>
            </a:r>
            <a:r>
              <a:rPr lang="es-ES_tradnl" sz="2800" dirty="0" smtClean="0"/>
              <a:t>recurrencia: </a:t>
            </a:r>
          </a:p>
          <a:p>
            <a:pPr marL="457200" lvl="0" indent="-457200">
              <a:buFontTx/>
              <a:buChar char="-"/>
            </a:pPr>
            <a:r>
              <a:rPr lang="es-ES_tradnl" sz="2800" dirty="0" smtClean="0"/>
              <a:t>lineal</a:t>
            </a:r>
            <a:r>
              <a:rPr lang="es-ES_tradnl" sz="2800" dirty="0"/>
              <a:t>, </a:t>
            </a:r>
            <a:endParaRPr lang="es-ES_tradnl" sz="2800" dirty="0" smtClean="0"/>
          </a:p>
          <a:p>
            <a:pPr marL="457200" lvl="0" indent="-457200">
              <a:buFontTx/>
              <a:buChar char="-"/>
            </a:pPr>
            <a:r>
              <a:rPr lang="es-ES_tradnl" sz="2800" dirty="0" smtClean="0"/>
              <a:t>con </a:t>
            </a:r>
            <a:r>
              <a:rPr lang="es-ES_tradnl" sz="2800" dirty="0"/>
              <a:t>coeficientes constantes, </a:t>
            </a:r>
            <a:endParaRPr lang="es-ES_tradnl" sz="2800" dirty="0" smtClean="0"/>
          </a:p>
          <a:p>
            <a:pPr marL="457200" lvl="0" indent="-457200">
              <a:buFontTx/>
              <a:buChar char="-"/>
            </a:pPr>
            <a:r>
              <a:rPr lang="es-ES_tradnl" sz="2800" dirty="0" smtClean="0"/>
              <a:t>de </a:t>
            </a:r>
            <a:r>
              <a:rPr lang="es-ES_tradnl" sz="2800" dirty="0"/>
              <a:t>primer orden, </a:t>
            </a:r>
            <a:endParaRPr lang="es-ES_tradnl" sz="2800" dirty="0" smtClean="0"/>
          </a:p>
          <a:p>
            <a:pPr marL="457200" lvl="0" indent="-457200">
              <a:buFontTx/>
              <a:buChar char="-"/>
            </a:pPr>
            <a:r>
              <a:rPr lang="es-ES_tradnl" sz="2800" dirty="0" smtClean="0"/>
              <a:t>no homogénea </a:t>
            </a:r>
          </a:p>
          <a:p>
            <a:pPr lvl="0"/>
            <a:r>
              <a:rPr lang="es-ES_tradnl" sz="2800" dirty="0"/>
              <a:t> </a:t>
            </a:r>
            <a:r>
              <a:rPr lang="es-ES_tradnl" sz="2800" dirty="0" smtClean="0"/>
              <a:t>  (</a:t>
            </a:r>
            <a:r>
              <a:rPr lang="es-ES_tradnl" sz="2800" dirty="0"/>
              <a:t>puede resolverse aplicando sustitución en reversa</a:t>
            </a:r>
            <a:r>
              <a:rPr lang="es-ES_tradnl" sz="2800" dirty="0" smtClean="0"/>
              <a:t>)</a:t>
            </a:r>
            <a:endParaRPr lang="es-AR" sz="2800" dirty="0"/>
          </a:p>
        </p:txBody>
      </p:sp>
      <p:sp>
        <p:nvSpPr>
          <p:cNvPr id="2" name="Marcador de pie de pá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 smtClean="0"/>
              <a:t>2018</a:t>
            </a:r>
            <a:endParaRPr lang="es-ES"/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C2AEA-9A24-EE46-84A8-3281BF52D521}" type="slidenum">
              <a:rPr lang="es-ES" smtClean="0"/>
              <a:t>26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961656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o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93494148"/>
              </p:ext>
            </p:extLst>
          </p:nvPr>
        </p:nvGraphicFramePr>
        <p:xfrm>
          <a:off x="155740" y="371431"/>
          <a:ext cx="9220204" cy="3666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64" name="Documento" r:id="rId3" imgW="5397500" imgH="2146300" progId="Word.Document.12">
                  <p:embed/>
                </p:oleObj>
              </mc:Choice>
              <mc:Fallback>
                <p:oleObj name="Documento" r:id="rId3" imgW="5397500" imgH="21463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5740" y="371431"/>
                        <a:ext cx="9220204" cy="36663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 useBgFill="1">
        <p:nvSpPr>
          <p:cNvPr id="5" name="CuadroTexto 4"/>
          <p:cNvSpPr txBox="1"/>
          <p:nvPr/>
        </p:nvSpPr>
        <p:spPr>
          <a:xfrm>
            <a:off x="407941" y="212538"/>
            <a:ext cx="478606" cy="523220"/>
          </a:xfrm>
          <a:prstGeom prst="rect">
            <a:avLst/>
          </a:prstGeom>
          <a:effectLst/>
        </p:spPr>
        <p:txBody>
          <a:bodyPr wrap="square" rtlCol="0">
            <a:spAutoFit/>
          </a:bodyPr>
          <a:lstStyle/>
          <a:p>
            <a:r>
              <a:rPr lang="es-ES" sz="2800" dirty="0" smtClean="0"/>
              <a:t>b)</a:t>
            </a:r>
            <a:endParaRPr lang="es-ES" sz="2800" dirty="0"/>
          </a:p>
        </p:txBody>
      </p:sp>
      <p:graphicFrame>
        <p:nvGraphicFramePr>
          <p:cNvPr id="6" name="Objeto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39911658"/>
              </p:ext>
            </p:extLst>
          </p:nvPr>
        </p:nvGraphicFramePr>
        <p:xfrm>
          <a:off x="-1703450" y="4449710"/>
          <a:ext cx="10268850" cy="3382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65" name="Documento" r:id="rId5" imgW="5397500" imgH="177800" progId="Word.Document.12">
                  <p:embed/>
                </p:oleObj>
              </mc:Choice>
              <mc:Fallback>
                <p:oleObj name="Documento" r:id="rId5" imgW="5397500" imgH="177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-1703450" y="4449710"/>
                        <a:ext cx="10268850" cy="33826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to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73888018"/>
              </p:ext>
            </p:extLst>
          </p:nvPr>
        </p:nvGraphicFramePr>
        <p:xfrm>
          <a:off x="-848155" y="5338921"/>
          <a:ext cx="10877570" cy="9981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66" name="Documento" r:id="rId7" imgW="5397500" imgH="495300" progId="Word.Document.12">
                  <p:embed/>
                </p:oleObj>
              </mc:Choice>
              <mc:Fallback>
                <p:oleObj name="Documento" r:id="rId7" imgW="5397500" imgH="4953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-848155" y="5338921"/>
                        <a:ext cx="10877570" cy="99817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Marcador de pie de pá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 smtClean="0"/>
              <a:t>2018</a:t>
            </a:r>
            <a:endParaRPr lang="es-ES"/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C2AEA-9A24-EE46-84A8-3281BF52D521}" type="slidenum">
              <a:rPr lang="es-ES" smtClean="0"/>
              <a:t>27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263335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o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83095195"/>
              </p:ext>
            </p:extLst>
          </p:nvPr>
        </p:nvGraphicFramePr>
        <p:xfrm>
          <a:off x="-856026" y="972774"/>
          <a:ext cx="9662124" cy="8866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84" name="Documento" r:id="rId3" imgW="5397500" imgH="495300" progId="Word.Document.12">
                  <p:embed/>
                </p:oleObj>
              </mc:Choice>
              <mc:Fallback>
                <p:oleObj name="Documento" r:id="rId3" imgW="5397500" imgH="4953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856026" y="972774"/>
                        <a:ext cx="9662124" cy="88664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to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61510651"/>
              </p:ext>
            </p:extLst>
          </p:nvPr>
        </p:nvGraphicFramePr>
        <p:xfrm>
          <a:off x="-893016" y="2459886"/>
          <a:ext cx="10177262" cy="933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85" name="Documento" r:id="rId5" imgW="5397500" imgH="495300" progId="Word.Document.12">
                  <p:embed/>
                </p:oleObj>
              </mc:Choice>
              <mc:Fallback>
                <p:oleObj name="Documento" r:id="rId5" imgW="5397500" imgH="4953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-893016" y="2459886"/>
                        <a:ext cx="10177262" cy="9339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to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79842096"/>
              </p:ext>
            </p:extLst>
          </p:nvPr>
        </p:nvGraphicFramePr>
        <p:xfrm>
          <a:off x="-3247617" y="4266216"/>
          <a:ext cx="12414250" cy="7886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86" name="Documento" r:id="rId7" imgW="5397500" imgH="342900" progId="Word.Document.12">
                  <p:embed/>
                </p:oleObj>
              </mc:Choice>
              <mc:Fallback>
                <p:oleObj name="Documento" r:id="rId7" imgW="5397500" imgH="3429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-3247617" y="4266216"/>
                        <a:ext cx="12414250" cy="7886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CuadroTexto 6"/>
          <p:cNvSpPr txBox="1"/>
          <p:nvPr/>
        </p:nvSpPr>
        <p:spPr>
          <a:xfrm>
            <a:off x="6115514" y="4401449"/>
            <a:ext cx="27325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 smtClean="0"/>
              <a:t>Solución General</a:t>
            </a:r>
            <a:endParaRPr lang="es-ES" sz="2800" dirty="0"/>
          </a:p>
        </p:txBody>
      </p:sp>
      <p:sp>
        <p:nvSpPr>
          <p:cNvPr id="2" name="Marcador de pie de pá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 smtClean="0"/>
              <a:t>2018</a:t>
            </a:r>
            <a:endParaRPr lang="es-ES"/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C2AEA-9A24-EE46-84A8-3281BF52D521}" type="slidenum">
              <a:rPr lang="es-ES" smtClean="0"/>
              <a:t>28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382626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690458" y="530146"/>
            <a:ext cx="26138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800" dirty="0" smtClean="0"/>
              <a:t>c)   Verificación</a:t>
            </a:r>
            <a:r>
              <a:rPr lang="es-AR" sz="2800" dirty="0" smtClean="0"/>
              <a:t> </a:t>
            </a:r>
            <a:endParaRPr lang="es-ES" sz="2800" dirty="0"/>
          </a:p>
        </p:txBody>
      </p:sp>
      <p:graphicFrame>
        <p:nvGraphicFramePr>
          <p:cNvPr id="4" name="Objeto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96423298"/>
              </p:ext>
            </p:extLst>
          </p:nvPr>
        </p:nvGraphicFramePr>
        <p:xfrm>
          <a:off x="-580369" y="1245228"/>
          <a:ext cx="12289770" cy="22555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48" name="Documento" r:id="rId3" imgW="5397500" imgH="990600" progId="Word.Document.12">
                  <p:embed/>
                </p:oleObj>
              </mc:Choice>
              <mc:Fallback>
                <p:oleObj name="Documento" r:id="rId3" imgW="5397500" imgH="9906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580369" y="1245228"/>
                        <a:ext cx="12289770" cy="22555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to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64522323"/>
              </p:ext>
            </p:extLst>
          </p:nvPr>
        </p:nvGraphicFramePr>
        <p:xfrm>
          <a:off x="-259789" y="3927382"/>
          <a:ext cx="9293404" cy="27333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49" name="Documento" r:id="rId5" imgW="5397500" imgH="1587500" progId="Word.Document.12">
                  <p:embed/>
                </p:oleObj>
              </mc:Choice>
              <mc:Fallback>
                <p:oleObj name="Documento" r:id="rId5" imgW="5397500" imgH="15875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-259789" y="3927382"/>
                        <a:ext cx="9293404" cy="273335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 smtClean="0"/>
              <a:t>2018</a:t>
            </a:r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C2AEA-9A24-EE46-84A8-3281BF52D521}" type="slidenum">
              <a:rPr lang="es-ES" smtClean="0"/>
              <a:t>29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49443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299508" y="23942"/>
            <a:ext cx="8673771" cy="6740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err="1"/>
              <a:t>Kurt</a:t>
            </a:r>
            <a:r>
              <a:rPr lang="es-ES" sz="2400" dirty="0"/>
              <a:t> </a:t>
            </a:r>
            <a:r>
              <a:rPr lang="es-ES" sz="2400" dirty="0" err="1"/>
              <a:t>Gödel</a:t>
            </a:r>
            <a:r>
              <a:rPr lang="es-ES" sz="2400" dirty="0"/>
              <a:t> </a:t>
            </a:r>
            <a:r>
              <a:rPr lang="es-ES" sz="2400" dirty="0" smtClean="0"/>
              <a:t>(1906-1978) Austria/Hungría (ahora </a:t>
            </a:r>
            <a:r>
              <a:rPr lang="es-ES" sz="2400" dirty="0"/>
              <a:t>República </a:t>
            </a:r>
            <a:r>
              <a:rPr lang="es-ES" sz="2400" dirty="0" smtClean="0"/>
              <a:t>Checa) - 1978 </a:t>
            </a:r>
            <a:r>
              <a:rPr lang="es-ES" sz="2400" dirty="0"/>
              <a:t>Princeton, New Jersey. </a:t>
            </a:r>
            <a:endParaRPr lang="es-ES" sz="2400" dirty="0" smtClean="0"/>
          </a:p>
          <a:p>
            <a:endParaRPr lang="es-ES" sz="2400" dirty="0"/>
          </a:p>
          <a:p>
            <a:r>
              <a:rPr lang="es-ES" sz="2400" dirty="0" smtClean="0"/>
              <a:t>En </a:t>
            </a:r>
            <a:r>
              <a:rPr lang="es-ES" sz="2400" dirty="0"/>
              <a:t>la obra de </a:t>
            </a:r>
            <a:r>
              <a:rPr lang="es-ES" sz="2400" dirty="0" err="1"/>
              <a:t>Gödel</a:t>
            </a:r>
            <a:r>
              <a:rPr lang="es-ES" sz="2400" dirty="0"/>
              <a:t> pueden rastrearse los inicios de la teoría de modelos y la teoría de la recursividad. </a:t>
            </a:r>
            <a:endParaRPr lang="es-ES" sz="2400" dirty="0" smtClean="0"/>
          </a:p>
          <a:p>
            <a:endParaRPr lang="es-ES" sz="2400" dirty="0"/>
          </a:p>
          <a:p>
            <a:r>
              <a:rPr lang="es-ES" sz="2400" dirty="0" smtClean="0"/>
              <a:t>El </a:t>
            </a:r>
            <a:r>
              <a:rPr lang="es-ES" sz="2400" dirty="0"/>
              <a:t>más destacado de sus teoremas es el de la </a:t>
            </a:r>
            <a:r>
              <a:rPr lang="es-ES" sz="2400" dirty="0" err="1"/>
              <a:t>incompletitud</a:t>
            </a:r>
            <a:r>
              <a:rPr lang="es-ES" sz="2400" dirty="0"/>
              <a:t> </a:t>
            </a:r>
            <a:endParaRPr lang="es-ES" sz="2400" dirty="0" smtClean="0"/>
          </a:p>
          <a:p>
            <a:endParaRPr lang="es-ES" sz="2400" dirty="0" smtClean="0"/>
          </a:p>
          <a:p>
            <a:r>
              <a:rPr lang="es-ES" sz="2400" dirty="0" smtClean="0"/>
              <a:t>En </a:t>
            </a:r>
            <a:r>
              <a:rPr lang="es-ES" sz="2400" dirty="0"/>
              <a:t>el </a:t>
            </a:r>
            <a:r>
              <a:rPr lang="es-ES" sz="2400" dirty="0" smtClean="0"/>
              <a:t>año </a:t>
            </a:r>
            <a:r>
              <a:rPr lang="es-ES" sz="2400" dirty="0"/>
              <a:t>1933 desarrolló ideas sobre la </a:t>
            </a:r>
            <a:r>
              <a:rPr lang="es-ES" sz="2400" dirty="0" err="1"/>
              <a:t>computabilidad</a:t>
            </a:r>
            <a:r>
              <a:rPr lang="es-ES" sz="2400" dirty="0"/>
              <a:t> y la función recursiva y sobre el concepto de verdad. </a:t>
            </a:r>
            <a:endParaRPr lang="es-ES" sz="2400" dirty="0" smtClean="0"/>
          </a:p>
          <a:p>
            <a:endParaRPr lang="es-ES" sz="2400" dirty="0"/>
          </a:p>
          <a:p>
            <a:r>
              <a:rPr lang="es-ES" sz="2400" dirty="0"/>
              <a:t>Las funciones recursivas </a:t>
            </a:r>
            <a:r>
              <a:rPr lang="es-ES" sz="2400" dirty="0" smtClean="0"/>
              <a:t>van N</a:t>
            </a:r>
            <a:r>
              <a:rPr lang="es-ES" sz="2400" baseline="-25000" dirty="0" smtClean="0"/>
              <a:t>0</a:t>
            </a:r>
            <a:r>
              <a:rPr lang="es-ES" sz="2400" dirty="0" smtClean="0"/>
              <a:t> -&gt; N</a:t>
            </a:r>
            <a:r>
              <a:rPr lang="es-ES" sz="2400" baseline="-25000" dirty="0" smtClean="0"/>
              <a:t>0</a:t>
            </a:r>
            <a:r>
              <a:rPr lang="es-ES" sz="2400" dirty="0" smtClean="0"/>
              <a:t> </a:t>
            </a:r>
          </a:p>
          <a:p>
            <a:r>
              <a:rPr lang="es-ES" sz="2400" dirty="0" smtClean="0"/>
              <a:t>son </a:t>
            </a:r>
            <a:r>
              <a:rPr lang="es-ES" sz="2400" dirty="0"/>
              <a:t>computables en un sentido intuitivo</a:t>
            </a:r>
            <a:r>
              <a:rPr lang="es-ES" sz="2400" dirty="0" smtClean="0"/>
              <a:t>.</a:t>
            </a:r>
          </a:p>
          <a:p>
            <a:endParaRPr lang="es-ES" sz="2400" dirty="0" smtClean="0"/>
          </a:p>
          <a:p>
            <a:r>
              <a:rPr lang="es-ES" sz="2400" dirty="0" smtClean="0"/>
              <a:t>En </a:t>
            </a:r>
            <a:r>
              <a:rPr lang="es-ES" sz="2400" dirty="0"/>
              <a:t>teoría de la computación se demuestra que las funciones recursivas </a:t>
            </a:r>
            <a:r>
              <a:rPr lang="es-ES" sz="2400" dirty="0" smtClean="0"/>
              <a:t>son </a:t>
            </a:r>
            <a:r>
              <a:rPr lang="es-ES" sz="2400" dirty="0"/>
              <a:t>funciones que pueden ser calculadas con el formalismo de cómputo más general </a:t>
            </a:r>
            <a:r>
              <a:rPr lang="es-ES" sz="2400" dirty="0" smtClean="0"/>
              <a:t>conocido: las </a:t>
            </a:r>
            <a:r>
              <a:rPr lang="es-ES" sz="2400" dirty="0"/>
              <a:t>máquinas de </a:t>
            </a:r>
            <a:r>
              <a:rPr lang="es-ES" sz="2400" dirty="0" err="1"/>
              <a:t>Turing</a:t>
            </a:r>
            <a:r>
              <a:rPr lang="es-ES" sz="2400" dirty="0"/>
              <a:t>.</a:t>
            </a:r>
          </a:p>
        </p:txBody>
      </p:sp>
      <p:sp>
        <p:nvSpPr>
          <p:cNvPr id="2" name="Marcador de pie de pá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 smtClean="0"/>
              <a:t>2018</a:t>
            </a:r>
            <a:endParaRPr lang="es-ES"/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C2AEA-9A24-EE46-84A8-3281BF52D521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813508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 smtClean="0"/>
              <a:t>2018</a:t>
            </a:r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C2AEA-9A24-EE46-84A8-3281BF52D521}" type="slidenum">
              <a:rPr lang="es-ES" smtClean="0"/>
              <a:t>30</a:t>
            </a:fld>
            <a:endParaRPr lang="es-ES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245" y="1526335"/>
            <a:ext cx="4127500" cy="2489200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651694" y="1072481"/>
            <a:ext cx="3971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Templo </a:t>
            </a:r>
            <a:r>
              <a:rPr lang="es-ES" dirty="0" err="1" smtClean="0"/>
              <a:t>Kashi</a:t>
            </a:r>
            <a:r>
              <a:rPr lang="es-ES" dirty="0" smtClean="0"/>
              <a:t> </a:t>
            </a:r>
            <a:r>
              <a:rPr lang="es-ES" dirty="0" err="1" smtClean="0"/>
              <a:t>Vishwanath</a:t>
            </a:r>
            <a:endParaRPr lang="es-ES" dirty="0"/>
          </a:p>
        </p:txBody>
      </p:sp>
      <p:sp>
        <p:nvSpPr>
          <p:cNvPr id="8" name="CuadroTexto 7"/>
          <p:cNvSpPr txBox="1"/>
          <p:nvPr/>
        </p:nvSpPr>
        <p:spPr>
          <a:xfrm>
            <a:off x="542636" y="415636"/>
            <a:ext cx="31865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 smtClean="0"/>
              <a:t>Torres de </a:t>
            </a:r>
            <a:r>
              <a:rPr lang="es-ES" sz="2800" dirty="0" err="1" smtClean="0"/>
              <a:t>Hanoi</a:t>
            </a:r>
            <a:endParaRPr lang="es-ES" sz="2800" dirty="0"/>
          </a:p>
        </p:txBody>
      </p:sp>
      <p:sp>
        <p:nvSpPr>
          <p:cNvPr id="9" name="CuadroTexto 8"/>
          <p:cNvSpPr txBox="1"/>
          <p:nvPr/>
        </p:nvSpPr>
        <p:spPr>
          <a:xfrm>
            <a:off x="4732482" y="4445000"/>
            <a:ext cx="257463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 smtClean="0"/>
              <a:t>3 palos</a:t>
            </a:r>
          </a:p>
          <a:p>
            <a:endParaRPr lang="es-ES" sz="2800" dirty="0"/>
          </a:p>
          <a:p>
            <a:r>
              <a:rPr lang="es-ES" sz="2800" dirty="0" smtClean="0"/>
              <a:t>64 discos</a:t>
            </a:r>
            <a:endParaRPr lang="es-ES" sz="2800" dirty="0"/>
          </a:p>
        </p:txBody>
      </p:sp>
    </p:spTree>
    <p:extLst>
      <p:ext uri="{BB962C8B-B14F-4D97-AF65-F5344CB8AC3E}">
        <p14:creationId xmlns:p14="http://schemas.microsoft.com/office/powerpoint/2010/main" val="27974285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 smtClean="0"/>
              <a:t>2018</a:t>
            </a:r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C2AEA-9A24-EE46-84A8-3281BF52D521}" type="slidenum">
              <a:rPr lang="es-ES" smtClean="0"/>
              <a:t>31</a:t>
            </a:fld>
            <a:endParaRPr lang="es-ES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9156" y="347470"/>
            <a:ext cx="3186724" cy="1813550"/>
          </a:xfrm>
          <a:prstGeom prst="rect">
            <a:avLst/>
          </a:prstGeom>
        </p:spPr>
      </p:pic>
      <p:pic>
        <p:nvPicPr>
          <p:cNvPr id="7" name="Torres de Hanoi - Solución 6 discos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29045" y="2256876"/>
            <a:ext cx="7298468" cy="4105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6621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 smtClean="0"/>
              <a:t>2018</a:t>
            </a:r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C2AEA-9A24-EE46-84A8-3281BF52D521}" type="slidenum">
              <a:rPr lang="es-ES" smtClean="0"/>
              <a:t>32</a:t>
            </a:fld>
            <a:endParaRPr lang="es-ES"/>
          </a:p>
        </p:txBody>
      </p:sp>
      <p:sp>
        <p:nvSpPr>
          <p:cNvPr id="6" name="CuadroTexto 5"/>
          <p:cNvSpPr txBox="1"/>
          <p:nvPr/>
        </p:nvSpPr>
        <p:spPr>
          <a:xfrm>
            <a:off x="646558" y="704280"/>
            <a:ext cx="7273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i="1" dirty="0" err="1" smtClean="0">
                <a:latin typeface="Times New Roman"/>
                <a:cs typeface="Times New Roman"/>
              </a:rPr>
              <a:t>a</a:t>
            </a:r>
            <a:r>
              <a:rPr lang="es-ES" sz="4000" i="1" baseline="-25000" dirty="0" err="1" smtClean="0">
                <a:latin typeface="Times New Roman"/>
                <a:cs typeface="Times New Roman"/>
              </a:rPr>
              <a:t>n</a:t>
            </a:r>
            <a:endParaRPr lang="es-ES" sz="4000" i="1" dirty="0">
              <a:latin typeface="Times New Roman"/>
              <a:cs typeface="Times New Roman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1847273" y="623465"/>
            <a:ext cx="705427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 smtClean="0"/>
              <a:t>Cantidad de pasos para llevar n discos del poste 1 al poste 2</a:t>
            </a:r>
            <a:endParaRPr lang="es-ES" sz="2800" dirty="0"/>
          </a:p>
        </p:txBody>
      </p:sp>
      <p:sp>
        <p:nvSpPr>
          <p:cNvPr id="8" name="CuadroTexto 7"/>
          <p:cNvSpPr txBox="1"/>
          <p:nvPr/>
        </p:nvSpPr>
        <p:spPr>
          <a:xfrm>
            <a:off x="635005" y="25895"/>
            <a:ext cx="6777181" cy="633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 smtClean="0"/>
              <a:t>Para llevar </a:t>
            </a:r>
            <a:r>
              <a:rPr lang="es-ES" sz="2800" i="1" dirty="0" smtClean="0"/>
              <a:t>n + 1</a:t>
            </a:r>
            <a:r>
              <a:rPr lang="es-ES" sz="2800" i="1" dirty="0"/>
              <a:t> </a:t>
            </a:r>
            <a:r>
              <a:rPr lang="es-ES" sz="2800" i="1" dirty="0" smtClean="0"/>
              <a:t> </a:t>
            </a:r>
            <a:r>
              <a:rPr lang="es-ES" sz="2800" dirty="0" smtClean="0"/>
              <a:t>discos del poste 1 al poste 3 </a:t>
            </a:r>
            <a:endParaRPr lang="es-ES" sz="2800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0374" y="1644144"/>
            <a:ext cx="2774606" cy="1579016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>
            <a:off x="635005" y="3269697"/>
            <a:ext cx="70427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 smtClean="0"/>
              <a:t>Pasamos el disco n+1 del poste 1 al poste 3  </a:t>
            </a:r>
          </a:p>
          <a:p>
            <a:r>
              <a:rPr lang="es-ES" sz="2800" dirty="0" smtClean="0"/>
              <a:t>(un paso mas)</a:t>
            </a:r>
            <a:endParaRPr lang="es-ES" sz="2800" dirty="0"/>
          </a:p>
        </p:txBody>
      </p:sp>
      <p:sp>
        <p:nvSpPr>
          <p:cNvPr id="11" name="CuadroTexto 10"/>
          <p:cNvSpPr txBox="1"/>
          <p:nvPr/>
        </p:nvSpPr>
        <p:spPr>
          <a:xfrm>
            <a:off x="611926" y="4308395"/>
            <a:ext cx="7273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i="1" dirty="0" err="1" smtClean="0">
                <a:latin typeface="Times New Roman"/>
                <a:cs typeface="Times New Roman"/>
              </a:rPr>
              <a:t>a</a:t>
            </a:r>
            <a:r>
              <a:rPr lang="es-ES" sz="4000" i="1" baseline="-25000" dirty="0" err="1" smtClean="0">
                <a:latin typeface="Times New Roman"/>
                <a:cs typeface="Times New Roman"/>
              </a:rPr>
              <a:t>n</a:t>
            </a:r>
            <a:endParaRPr lang="es-ES" sz="4000" i="1" dirty="0">
              <a:latin typeface="Times New Roman"/>
              <a:cs typeface="Times New Roman"/>
            </a:endParaRPr>
          </a:p>
        </p:txBody>
      </p:sp>
      <p:sp>
        <p:nvSpPr>
          <p:cNvPr id="12" name="CuadroTexto 11"/>
          <p:cNvSpPr txBox="1"/>
          <p:nvPr/>
        </p:nvSpPr>
        <p:spPr>
          <a:xfrm>
            <a:off x="1812641" y="4181400"/>
            <a:ext cx="705427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 smtClean="0"/>
              <a:t>Cantidad de pasos para llevar n discos del poste 2 al poste 3</a:t>
            </a:r>
            <a:endParaRPr lang="es-ES" sz="2800" dirty="0"/>
          </a:p>
        </p:txBody>
      </p:sp>
      <p:sp>
        <p:nvSpPr>
          <p:cNvPr id="13" name="CuadroTexto 12"/>
          <p:cNvSpPr txBox="1"/>
          <p:nvPr/>
        </p:nvSpPr>
        <p:spPr>
          <a:xfrm>
            <a:off x="611915" y="5207027"/>
            <a:ext cx="7527636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i="1" dirty="0">
                <a:latin typeface="Times New Roman"/>
                <a:cs typeface="Times New Roman"/>
              </a:rPr>
              <a:t>a</a:t>
            </a:r>
            <a:r>
              <a:rPr lang="es-ES" sz="3200" i="1" baseline="-25000" dirty="0" smtClean="0">
                <a:latin typeface="Times New Roman"/>
                <a:cs typeface="Times New Roman"/>
              </a:rPr>
              <a:t>n+1</a:t>
            </a:r>
            <a:r>
              <a:rPr lang="es-ES" sz="3200" i="1" dirty="0">
                <a:latin typeface="Times New Roman"/>
                <a:cs typeface="Times New Roman"/>
              </a:rPr>
              <a:t> </a:t>
            </a:r>
            <a:r>
              <a:rPr lang="es-ES" sz="3200" dirty="0" smtClean="0">
                <a:latin typeface="Times New Roman"/>
                <a:cs typeface="Times New Roman"/>
              </a:rPr>
              <a:t>= 2</a:t>
            </a:r>
            <a:r>
              <a:rPr lang="es-ES" sz="3200" i="1" dirty="0" smtClean="0">
                <a:latin typeface="Times New Roman"/>
                <a:cs typeface="Times New Roman"/>
              </a:rPr>
              <a:t>a</a:t>
            </a:r>
            <a:r>
              <a:rPr lang="es-ES" sz="3200" i="1" baseline="-25000" dirty="0" smtClean="0">
                <a:latin typeface="Times New Roman"/>
                <a:cs typeface="Times New Roman"/>
              </a:rPr>
              <a:t>n</a:t>
            </a:r>
            <a:r>
              <a:rPr lang="es-ES" sz="3200" i="1" dirty="0" smtClean="0">
                <a:latin typeface="Times New Roman"/>
                <a:cs typeface="Times New Roman"/>
              </a:rPr>
              <a:t> + </a:t>
            </a:r>
            <a:r>
              <a:rPr lang="es-ES" sz="3200" dirty="0" smtClean="0">
                <a:latin typeface="Times New Roman"/>
                <a:cs typeface="Times New Roman"/>
              </a:rPr>
              <a:t>1 ,          n ≥ 0 ,        </a:t>
            </a:r>
            <a:r>
              <a:rPr lang="es-ES" sz="3200" i="1" dirty="0" smtClean="0">
                <a:latin typeface="Times New Roman"/>
                <a:cs typeface="Times New Roman"/>
              </a:rPr>
              <a:t>a</a:t>
            </a:r>
            <a:r>
              <a:rPr lang="es-ES" sz="3200" i="1" baseline="-25000" dirty="0" smtClean="0">
                <a:latin typeface="Times New Roman"/>
                <a:cs typeface="Times New Roman"/>
              </a:rPr>
              <a:t>0</a:t>
            </a:r>
            <a:r>
              <a:rPr lang="es-ES" sz="3200" i="1" dirty="0" smtClean="0">
                <a:latin typeface="Times New Roman"/>
                <a:cs typeface="Times New Roman"/>
              </a:rPr>
              <a:t> = </a:t>
            </a:r>
            <a:r>
              <a:rPr lang="es-ES" sz="3200" dirty="0" smtClean="0">
                <a:latin typeface="Times New Roman"/>
                <a:cs typeface="Times New Roman"/>
              </a:rPr>
              <a:t>0</a:t>
            </a:r>
            <a:endParaRPr lang="es-ES" sz="3200" dirty="0">
              <a:latin typeface="Times New Roman"/>
              <a:cs typeface="Times New Roman"/>
            </a:endParaRPr>
          </a:p>
        </p:txBody>
      </p:sp>
      <p:sp>
        <p:nvSpPr>
          <p:cNvPr id="15" name="CuadroTexto 14"/>
          <p:cNvSpPr txBox="1"/>
          <p:nvPr/>
        </p:nvSpPr>
        <p:spPr>
          <a:xfrm>
            <a:off x="288636" y="5971312"/>
            <a:ext cx="45835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 smtClean="0">
                <a:latin typeface="Times New Roman"/>
                <a:cs typeface="Times New Roman"/>
              </a:rPr>
              <a:t>64 discos    1,84467x10</a:t>
            </a:r>
            <a:r>
              <a:rPr lang="es-ES" sz="2800" baseline="30000" dirty="0" smtClean="0">
                <a:latin typeface="Times New Roman"/>
                <a:cs typeface="Times New Roman"/>
              </a:rPr>
              <a:t>19 </a:t>
            </a:r>
            <a:r>
              <a:rPr lang="es-ES" sz="2800" dirty="0" err="1" smtClean="0">
                <a:latin typeface="Times New Roman"/>
                <a:cs typeface="Times New Roman"/>
              </a:rPr>
              <a:t>seg</a:t>
            </a:r>
            <a:r>
              <a:rPr lang="es-ES" sz="2800" dirty="0" smtClean="0">
                <a:latin typeface="Times New Roman"/>
                <a:cs typeface="Times New Roman"/>
              </a:rPr>
              <a:t>.      </a:t>
            </a:r>
            <a:endParaRPr lang="es-ES" sz="2800" dirty="0">
              <a:latin typeface="Times New Roman"/>
              <a:cs typeface="Times New Roman"/>
            </a:endParaRPr>
          </a:p>
        </p:txBody>
      </p:sp>
      <p:sp>
        <p:nvSpPr>
          <p:cNvPr id="16" name="CuadroTexto 15"/>
          <p:cNvSpPr txBox="1"/>
          <p:nvPr/>
        </p:nvSpPr>
        <p:spPr>
          <a:xfrm>
            <a:off x="5022267" y="6026729"/>
            <a:ext cx="4191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 smtClean="0"/>
              <a:t>584.942 millones de años</a:t>
            </a:r>
            <a:endParaRPr lang="es-ES" sz="2800" dirty="0"/>
          </a:p>
        </p:txBody>
      </p:sp>
    </p:spTree>
    <p:extLst>
      <p:ext uri="{BB962C8B-B14F-4D97-AF65-F5344CB8AC3E}">
        <p14:creationId xmlns:p14="http://schemas.microsoft.com/office/powerpoint/2010/main" val="17930247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0" grpId="0"/>
      <p:bldP spid="11" grpId="0"/>
      <p:bldP spid="12" grpId="0"/>
      <p:bldP spid="13" grpId="0"/>
      <p:bldP spid="15" grpId="0"/>
      <p:bldP spid="16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 smtClean="0"/>
              <a:t>2018</a:t>
            </a:r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C2AEA-9A24-EE46-84A8-3281BF52D521}" type="slidenum">
              <a:rPr lang="es-ES" smtClean="0"/>
              <a:t>33</a:t>
            </a:fld>
            <a:endParaRPr lang="es-ES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14500"/>
            <a:ext cx="9144000" cy="3419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1276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o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11207868"/>
              </p:ext>
            </p:extLst>
          </p:nvPr>
        </p:nvGraphicFramePr>
        <p:xfrm>
          <a:off x="-2474530" y="1846051"/>
          <a:ext cx="13880167" cy="4572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642" name="Documento" r:id="rId3" imgW="5397500" imgH="177800" progId="Word.Document.12">
                  <p:embed/>
                </p:oleObj>
              </mc:Choice>
              <mc:Fallback>
                <p:oleObj name="Documento" r:id="rId3" imgW="5397500" imgH="177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2474530" y="1846051"/>
                        <a:ext cx="13880167" cy="45722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CuadroTexto 4"/>
          <p:cNvSpPr txBox="1"/>
          <p:nvPr/>
        </p:nvSpPr>
        <p:spPr>
          <a:xfrm>
            <a:off x="394543" y="1097281"/>
            <a:ext cx="54620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 smtClean="0"/>
              <a:t>Ecuación de recurrencia homogénea</a:t>
            </a:r>
            <a:endParaRPr lang="es-ES" sz="2800" dirty="0"/>
          </a:p>
        </p:txBody>
      </p:sp>
      <p:sp>
        <p:nvSpPr>
          <p:cNvPr id="6" name="CuadroTexto 5"/>
          <p:cNvSpPr txBox="1"/>
          <p:nvPr/>
        </p:nvSpPr>
        <p:spPr>
          <a:xfrm>
            <a:off x="493182" y="2539772"/>
            <a:ext cx="79896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800" i="1" dirty="0"/>
              <a:t>polinomio característico de grado k asociado</a:t>
            </a:r>
            <a:r>
              <a:rPr lang="es-AR" sz="2800" dirty="0"/>
              <a:t> </a:t>
            </a:r>
            <a:endParaRPr lang="es-ES" sz="2800" dirty="0"/>
          </a:p>
        </p:txBody>
      </p:sp>
      <p:graphicFrame>
        <p:nvGraphicFramePr>
          <p:cNvPr id="7" name="Objeto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77810322"/>
              </p:ext>
            </p:extLst>
          </p:nvPr>
        </p:nvGraphicFramePr>
        <p:xfrm>
          <a:off x="-4093573" y="3179823"/>
          <a:ext cx="16874321" cy="5558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643" name="Documento" r:id="rId5" imgW="5397500" imgH="177800" progId="Word.Document.12">
                  <p:embed/>
                </p:oleObj>
              </mc:Choice>
              <mc:Fallback>
                <p:oleObj name="Documento" r:id="rId5" imgW="5397500" imgH="177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-4093573" y="3179823"/>
                        <a:ext cx="16874321" cy="5558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to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468908"/>
              </p:ext>
            </p:extLst>
          </p:nvPr>
        </p:nvGraphicFramePr>
        <p:xfrm>
          <a:off x="-4139133" y="4578635"/>
          <a:ext cx="15954652" cy="5255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644" name="Documento" r:id="rId7" imgW="5397500" imgH="177800" progId="Word.Document.12">
                  <p:embed/>
                </p:oleObj>
              </mc:Choice>
              <mc:Fallback>
                <p:oleObj name="Documento" r:id="rId7" imgW="5397500" imgH="177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-4139133" y="4578635"/>
                        <a:ext cx="15954652" cy="5255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CuadroTexto 8"/>
          <p:cNvSpPr txBox="1"/>
          <p:nvPr/>
        </p:nvSpPr>
        <p:spPr>
          <a:xfrm>
            <a:off x="386653" y="3871845"/>
            <a:ext cx="54620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/>
              <a:t>e</a:t>
            </a:r>
            <a:r>
              <a:rPr lang="es-ES" sz="2800" dirty="0" smtClean="0"/>
              <a:t>cuación característica</a:t>
            </a:r>
            <a:endParaRPr lang="es-ES" sz="2800" dirty="0"/>
          </a:p>
        </p:txBody>
      </p:sp>
      <p:graphicFrame>
        <p:nvGraphicFramePr>
          <p:cNvPr id="10" name="Objeto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71385681"/>
              </p:ext>
            </p:extLst>
          </p:nvPr>
        </p:nvGraphicFramePr>
        <p:xfrm>
          <a:off x="481048" y="5891299"/>
          <a:ext cx="13916025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645" name="Documento" r:id="rId9" imgW="5397500" imgH="177800" progId="Word.Document.12">
                  <p:embed/>
                </p:oleObj>
              </mc:Choice>
              <mc:Fallback>
                <p:oleObj name="Documento" r:id="rId9" imgW="5397500" imgH="177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81048" y="5891299"/>
                        <a:ext cx="13916025" cy="457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CuadroTexto 10"/>
          <p:cNvSpPr txBox="1"/>
          <p:nvPr/>
        </p:nvSpPr>
        <p:spPr>
          <a:xfrm>
            <a:off x="378763" y="5281803"/>
            <a:ext cx="54620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 smtClean="0"/>
              <a:t>Solución General</a:t>
            </a:r>
            <a:endParaRPr lang="es-ES" sz="2800" dirty="0"/>
          </a:p>
        </p:txBody>
      </p:sp>
      <p:sp>
        <p:nvSpPr>
          <p:cNvPr id="12" name="CuadroTexto 11"/>
          <p:cNvSpPr txBox="1"/>
          <p:nvPr/>
        </p:nvSpPr>
        <p:spPr>
          <a:xfrm>
            <a:off x="398983" y="472954"/>
            <a:ext cx="54620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 smtClean="0"/>
              <a:t>Repaso</a:t>
            </a:r>
            <a:endParaRPr lang="es-ES" sz="2800" b="1" dirty="0"/>
          </a:p>
        </p:txBody>
      </p:sp>
      <p:sp>
        <p:nvSpPr>
          <p:cNvPr id="13" name="Marcador de pie de página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 smtClean="0"/>
              <a:t>2018</a:t>
            </a:r>
            <a:endParaRPr lang="es-ES"/>
          </a:p>
        </p:txBody>
      </p:sp>
      <p:sp>
        <p:nvSpPr>
          <p:cNvPr id="14" name="Marcador de número de diapositiva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C2AEA-9A24-EE46-84A8-3281BF52D521}" type="slidenum">
              <a:rPr lang="es-ES" smtClean="0"/>
              <a:t>34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780386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1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 smtClean="0"/>
              <a:t>2018</a:t>
            </a:r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C2AEA-9A24-EE46-84A8-3281BF52D521}" type="slidenum">
              <a:rPr lang="es-ES" smtClean="0"/>
              <a:t>35</a:t>
            </a:fld>
            <a:endParaRPr lang="es-ES"/>
          </a:p>
        </p:txBody>
      </p:sp>
      <p:sp>
        <p:nvSpPr>
          <p:cNvPr id="6" name="CuadroTexto 5"/>
          <p:cNvSpPr txBox="1"/>
          <p:nvPr/>
        </p:nvSpPr>
        <p:spPr>
          <a:xfrm>
            <a:off x="2020461" y="2413000"/>
            <a:ext cx="53109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dirty="0" smtClean="0"/>
              <a:t>Continua en la parte B</a:t>
            </a:r>
            <a:endParaRPr lang="es-ES" sz="2800" dirty="0"/>
          </a:p>
        </p:txBody>
      </p:sp>
    </p:spTree>
    <p:extLst>
      <p:ext uri="{BB962C8B-B14F-4D97-AF65-F5344CB8AC3E}">
        <p14:creationId xmlns:p14="http://schemas.microsoft.com/office/powerpoint/2010/main" val="463179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455253" y="563130"/>
            <a:ext cx="842218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800" dirty="0" smtClean="0"/>
              <a:t>SUCESIONES.</a:t>
            </a:r>
            <a:endParaRPr lang="es-AR" sz="2800" dirty="0" smtClean="0"/>
          </a:p>
          <a:p>
            <a:r>
              <a:rPr lang="es-ES_tradnl" sz="2800" dirty="0" smtClean="0"/>
              <a:t> </a:t>
            </a:r>
            <a:endParaRPr lang="es-AR" sz="2800" dirty="0" smtClean="0"/>
          </a:p>
          <a:p>
            <a:r>
              <a:rPr lang="es-ES_tradnl" sz="2800" u="sng" dirty="0" smtClean="0"/>
              <a:t>Definición 1</a:t>
            </a:r>
            <a:r>
              <a:rPr lang="es-ES_tradnl" sz="2800" dirty="0" smtClean="0"/>
              <a:t>. Una </a:t>
            </a:r>
            <a:r>
              <a:rPr lang="es-ES_tradnl" sz="2800" i="1" dirty="0" smtClean="0"/>
              <a:t>sucesión</a:t>
            </a:r>
            <a:r>
              <a:rPr lang="es-ES_tradnl" sz="2800" dirty="0" smtClean="0"/>
              <a:t> es una función que va de Naturales en Reales; si va de Naturales en Enteros se llama </a:t>
            </a:r>
            <a:r>
              <a:rPr lang="es-ES_tradnl" sz="2800" i="1" dirty="0" smtClean="0"/>
              <a:t>Sucesión entera</a:t>
            </a:r>
            <a:r>
              <a:rPr lang="es-ES_tradnl" sz="2800" dirty="0" smtClean="0"/>
              <a:t> </a:t>
            </a:r>
            <a:endParaRPr lang="es-AR" sz="2800" dirty="0" smtClean="0"/>
          </a:p>
        </p:txBody>
      </p:sp>
      <p:sp>
        <p:nvSpPr>
          <p:cNvPr id="5" name="CuadroTexto 4"/>
          <p:cNvSpPr txBox="1"/>
          <p:nvPr/>
        </p:nvSpPr>
        <p:spPr>
          <a:xfrm>
            <a:off x="450080" y="3127203"/>
            <a:ext cx="8377970" cy="3108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800" dirty="0" smtClean="0"/>
              <a:t> </a:t>
            </a:r>
            <a:r>
              <a:rPr lang="es-ES_tradnl" sz="2800" i="1" dirty="0" smtClean="0"/>
              <a:t>S:  a</a:t>
            </a:r>
            <a:r>
              <a:rPr lang="es-ES_tradnl" sz="2800" i="1" baseline="-25000" dirty="0" smtClean="0"/>
              <a:t>1</a:t>
            </a:r>
            <a:r>
              <a:rPr lang="es-ES_tradnl" sz="2800" i="1" dirty="0" smtClean="0"/>
              <a:t>, a</a:t>
            </a:r>
            <a:r>
              <a:rPr lang="es-ES_tradnl" sz="2800" i="1" baseline="-25000" dirty="0"/>
              <a:t>2</a:t>
            </a:r>
            <a:r>
              <a:rPr lang="es-ES_tradnl" sz="2800" i="1" dirty="0" smtClean="0"/>
              <a:t>, a</a:t>
            </a:r>
            <a:r>
              <a:rPr lang="es-ES_tradnl" sz="2800" i="1" baseline="-25000" dirty="0"/>
              <a:t>3</a:t>
            </a:r>
            <a:r>
              <a:rPr lang="es-ES_tradnl" sz="2800" i="1" dirty="0" smtClean="0"/>
              <a:t>,…, </a:t>
            </a:r>
            <a:r>
              <a:rPr lang="es-ES_tradnl" sz="2800" i="1" dirty="0" err="1" smtClean="0"/>
              <a:t>a</a:t>
            </a:r>
            <a:r>
              <a:rPr lang="es-ES_tradnl" sz="2800" i="1" baseline="-25000" dirty="0" err="1" smtClean="0"/>
              <a:t>n</a:t>
            </a:r>
            <a:r>
              <a:rPr lang="es-ES_tradnl" sz="2800" dirty="0" smtClean="0"/>
              <a:t>    o      </a:t>
            </a:r>
            <a:r>
              <a:rPr lang="es-ES_tradnl" sz="2800" i="1" dirty="0" smtClean="0"/>
              <a:t>S: </a:t>
            </a:r>
            <a:r>
              <a:rPr lang="es-ES_tradnl" sz="2800" dirty="0"/>
              <a:t>{</a:t>
            </a:r>
            <a:r>
              <a:rPr lang="es-ES_tradnl" sz="2800" i="1" dirty="0" err="1" smtClean="0"/>
              <a:t>a</a:t>
            </a:r>
            <a:r>
              <a:rPr lang="es-ES_tradnl" sz="2800" i="1" baseline="-25000" dirty="0" err="1" smtClean="0"/>
              <a:t>n</a:t>
            </a:r>
            <a:r>
              <a:rPr lang="es-ES_tradnl" sz="2800" i="1" baseline="-25000" dirty="0" smtClean="0"/>
              <a:t> </a:t>
            </a:r>
            <a:r>
              <a:rPr lang="es-ES_tradnl" sz="2800" i="1" dirty="0" smtClean="0"/>
              <a:t>: </a:t>
            </a:r>
            <a:r>
              <a:rPr lang="es-ES_tradnl" sz="2800" i="1" dirty="0" err="1" smtClean="0"/>
              <a:t>n∈N</a:t>
            </a:r>
            <a:r>
              <a:rPr lang="es-ES_tradnl" sz="2800" dirty="0" smtClean="0"/>
              <a:t> }     o    </a:t>
            </a:r>
            <a:r>
              <a:rPr lang="es-ES_tradnl" sz="2800" i="1" dirty="0" smtClean="0"/>
              <a:t>S: </a:t>
            </a:r>
            <a:r>
              <a:rPr lang="es-ES_tradnl" sz="2800" dirty="0" smtClean="0"/>
              <a:t>{</a:t>
            </a:r>
            <a:r>
              <a:rPr lang="es-ES_tradnl" sz="2800" i="1" dirty="0" err="1" smtClean="0"/>
              <a:t>a</a:t>
            </a:r>
            <a:r>
              <a:rPr lang="es-ES_tradnl" sz="2800" i="1" baseline="-25000" dirty="0" err="1" smtClean="0"/>
              <a:t>n</a:t>
            </a:r>
            <a:r>
              <a:rPr lang="es-ES_tradnl" sz="2800" dirty="0" smtClean="0"/>
              <a:t>} </a:t>
            </a:r>
            <a:endParaRPr lang="es-AR" sz="2800" dirty="0" smtClean="0"/>
          </a:p>
          <a:p>
            <a:r>
              <a:rPr lang="es-ES_tradnl" sz="2800" dirty="0" smtClean="0"/>
              <a:t> </a:t>
            </a:r>
            <a:endParaRPr lang="es-AR" sz="2800" dirty="0" smtClean="0"/>
          </a:p>
          <a:p>
            <a:r>
              <a:rPr lang="es-ES_tradnl" sz="2800" dirty="0" smtClean="0"/>
              <a:t>Los elementos  </a:t>
            </a:r>
            <a:r>
              <a:rPr lang="es-ES_tradnl" sz="2800" i="1" dirty="0" smtClean="0"/>
              <a:t>a</a:t>
            </a:r>
            <a:r>
              <a:rPr lang="es-ES_tradnl" sz="2800" i="1" baseline="-25000" dirty="0" smtClean="0"/>
              <a:t>1</a:t>
            </a:r>
            <a:r>
              <a:rPr lang="es-ES_tradnl" sz="2800" i="1" dirty="0" smtClean="0"/>
              <a:t>, a</a:t>
            </a:r>
            <a:r>
              <a:rPr lang="es-ES_tradnl" sz="2800" i="1" baseline="-25000" dirty="0" smtClean="0"/>
              <a:t>2</a:t>
            </a:r>
            <a:r>
              <a:rPr lang="es-ES_tradnl" sz="2800" i="1" dirty="0" smtClean="0"/>
              <a:t>, a</a:t>
            </a:r>
            <a:r>
              <a:rPr lang="es-ES_tradnl" sz="2800" i="1" baseline="-25000" dirty="0" smtClean="0"/>
              <a:t>3</a:t>
            </a:r>
            <a:r>
              <a:rPr lang="es-ES_tradnl" sz="2800" i="1" dirty="0" smtClean="0"/>
              <a:t>, …</a:t>
            </a:r>
            <a:r>
              <a:rPr lang="es-ES_tradnl" sz="2800" dirty="0" smtClean="0"/>
              <a:t>  son </a:t>
            </a:r>
            <a:r>
              <a:rPr lang="es-ES_tradnl" sz="2800" i="1" dirty="0" smtClean="0"/>
              <a:t>términos</a:t>
            </a:r>
            <a:r>
              <a:rPr lang="es-ES_tradnl" sz="2800" dirty="0" smtClean="0"/>
              <a:t> de la sucesión.</a:t>
            </a:r>
          </a:p>
          <a:p>
            <a:endParaRPr lang="es-ES_tradnl" sz="2800" dirty="0"/>
          </a:p>
          <a:p>
            <a:r>
              <a:rPr lang="es-ES_tradnl" sz="2800" i="1" dirty="0" smtClean="0"/>
              <a:t>a</a:t>
            </a:r>
            <a:r>
              <a:rPr lang="es-ES_tradnl" sz="2800" i="1" baseline="-25000" dirty="0"/>
              <a:t>1</a:t>
            </a:r>
            <a:r>
              <a:rPr lang="es-ES_tradnl" sz="2800" dirty="0" smtClean="0"/>
              <a:t> es el primer término de la sucesión, </a:t>
            </a:r>
            <a:r>
              <a:rPr lang="es-ES_tradnl" sz="2800" i="1" dirty="0" smtClean="0"/>
              <a:t>a</a:t>
            </a:r>
            <a:r>
              <a:rPr lang="es-ES_tradnl" sz="2800" i="1" baseline="-25000" dirty="0" smtClean="0"/>
              <a:t>2</a:t>
            </a:r>
            <a:r>
              <a:rPr lang="es-ES_tradnl" sz="2800" dirty="0" smtClean="0"/>
              <a:t>  es el segundo término de la sucesión y así siguiendo </a:t>
            </a:r>
            <a:r>
              <a:rPr lang="es-ES_tradnl" sz="2800" i="1" dirty="0" err="1" smtClean="0"/>
              <a:t>a</a:t>
            </a:r>
            <a:r>
              <a:rPr lang="es-ES_tradnl" sz="2800" i="1" baseline="-25000" dirty="0" err="1" smtClean="0"/>
              <a:t>n</a:t>
            </a:r>
            <a:r>
              <a:rPr lang="es-ES_tradnl" sz="2800" dirty="0" smtClean="0"/>
              <a:t> es el término </a:t>
            </a:r>
            <a:r>
              <a:rPr lang="es-ES_tradnl" sz="2800" i="1" dirty="0" smtClean="0"/>
              <a:t>n-</a:t>
            </a:r>
            <a:r>
              <a:rPr lang="es-ES_tradnl" sz="2800" i="1" dirty="0" err="1" smtClean="0"/>
              <a:t>ésimo</a:t>
            </a:r>
            <a:r>
              <a:rPr lang="es-ES_tradnl" sz="2800" i="1" dirty="0" smtClean="0"/>
              <a:t> </a:t>
            </a:r>
            <a:r>
              <a:rPr lang="es-ES_tradnl" sz="2800" dirty="0" smtClean="0"/>
              <a:t>de la sucesión.</a:t>
            </a:r>
            <a:endParaRPr lang="es-AR" sz="2800" dirty="0" smtClean="0"/>
          </a:p>
        </p:txBody>
      </p:sp>
      <p:sp>
        <p:nvSpPr>
          <p:cNvPr id="2" name="Marcador de pie de pá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 smtClean="0"/>
              <a:t>2018</a:t>
            </a:r>
            <a:endParaRPr lang="es-ES"/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C2AEA-9A24-EE46-84A8-3281BF52D521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591809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431298" y="251605"/>
            <a:ext cx="831436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800" dirty="0" smtClean="0"/>
              <a:t>Si se incluye el cero en el dominio de la sucesión, </a:t>
            </a:r>
          </a:p>
          <a:p>
            <a:endParaRPr lang="es-ES_tradnl" sz="2800" i="1" dirty="0" smtClean="0"/>
          </a:p>
          <a:p>
            <a:r>
              <a:rPr lang="es-ES_tradnl" sz="2800" i="1" dirty="0" smtClean="0"/>
              <a:t>a</a:t>
            </a:r>
            <a:r>
              <a:rPr lang="es-ES_tradnl" sz="2800" i="1" baseline="-25000" dirty="0" smtClean="0"/>
              <a:t>0</a:t>
            </a:r>
            <a:r>
              <a:rPr lang="es-ES_tradnl" sz="2800" dirty="0" smtClean="0"/>
              <a:t> será el primer elemento de la sucesión y </a:t>
            </a:r>
          </a:p>
          <a:p>
            <a:endParaRPr lang="es-ES_tradnl" sz="2800" i="1" dirty="0" smtClean="0"/>
          </a:p>
          <a:p>
            <a:r>
              <a:rPr lang="es-ES_tradnl" sz="2800" i="1" dirty="0" err="1" smtClean="0"/>
              <a:t>a</a:t>
            </a:r>
            <a:r>
              <a:rPr lang="es-ES_tradnl" sz="2800" i="1" baseline="-25000" dirty="0" err="1" smtClean="0"/>
              <a:t>n</a:t>
            </a:r>
            <a:r>
              <a:rPr lang="es-ES_tradnl" sz="2800" dirty="0" smtClean="0"/>
              <a:t> será el término (</a:t>
            </a:r>
            <a:r>
              <a:rPr lang="es-ES_tradnl" sz="2800" i="1" dirty="0" smtClean="0"/>
              <a:t>n</a:t>
            </a:r>
            <a:r>
              <a:rPr lang="es-ES_tradnl" sz="2800" dirty="0" smtClean="0"/>
              <a:t>+1)-</a:t>
            </a:r>
            <a:r>
              <a:rPr lang="es-ES_tradnl" sz="2800" i="1" dirty="0" err="1" smtClean="0"/>
              <a:t>ésimo</a:t>
            </a:r>
            <a:r>
              <a:rPr lang="es-ES_tradnl" sz="2800" dirty="0" smtClean="0"/>
              <a:t> de la sucesión.</a:t>
            </a:r>
            <a:endParaRPr lang="es-AR" sz="2800" dirty="0" smtClean="0"/>
          </a:p>
        </p:txBody>
      </p:sp>
      <p:sp>
        <p:nvSpPr>
          <p:cNvPr id="5" name="CuadroTexto 4"/>
          <p:cNvSpPr txBox="1"/>
          <p:nvPr/>
        </p:nvSpPr>
        <p:spPr>
          <a:xfrm>
            <a:off x="383382" y="2647916"/>
            <a:ext cx="843415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800" dirty="0" smtClean="0"/>
              <a:t>Por ejemplo, en la sucesión 2, 4, 6, … la fórmula para determinar el </a:t>
            </a:r>
            <a:r>
              <a:rPr lang="es-ES_tradnl" sz="2800" i="1" dirty="0" smtClean="0"/>
              <a:t>n</a:t>
            </a:r>
            <a:r>
              <a:rPr lang="es-ES_tradnl" sz="2800" dirty="0" smtClean="0"/>
              <a:t>-</a:t>
            </a:r>
            <a:r>
              <a:rPr lang="es-ES_tradnl" sz="2800" i="1" dirty="0" err="1" smtClean="0"/>
              <a:t>ésimo</a:t>
            </a:r>
            <a:r>
              <a:rPr lang="es-ES_tradnl" sz="2800" dirty="0" smtClean="0"/>
              <a:t> término es relativamente simple: </a:t>
            </a:r>
          </a:p>
          <a:p>
            <a:endParaRPr lang="es-ES_tradnl" sz="2800" i="1" dirty="0"/>
          </a:p>
          <a:p>
            <a:r>
              <a:rPr lang="es-ES_tradnl" sz="2800" i="1" dirty="0" smtClean="0"/>
              <a:t> </a:t>
            </a:r>
            <a:r>
              <a:rPr lang="es-ES_tradnl" sz="2800" i="1" dirty="0" err="1" smtClean="0"/>
              <a:t>b</a:t>
            </a:r>
            <a:r>
              <a:rPr lang="es-ES_tradnl" sz="2800" i="1" baseline="-25000" dirty="0" err="1" smtClean="0"/>
              <a:t>n</a:t>
            </a:r>
            <a:r>
              <a:rPr lang="es-ES_tradnl" sz="2800" i="1" baseline="-25000" dirty="0" smtClean="0"/>
              <a:t> </a:t>
            </a:r>
            <a:r>
              <a:rPr lang="es-ES_tradnl" sz="2800" i="1" dirty="0" smtClean="0"/>
              <a:t>= 2n</a:t>
            </a:r>
            <a:endParaRPr lang="es-ES_tradnl" sz="2800" dirty="0"/>
          </a:p>
          <a:p>
            <a:endParaRPr lang="es-ES_tradnl" sz="2800" dirty="0" smtClean="0"/>
          </a:p>
          <a:p>
            <a:r>
              <a:rPr lang="es-ES_tradnl" sz="2800" dirty="0" smtClean="0"/>
              <a:t> Si necesitamos calcular </a:t>
            </a:r>
            <a:r>
              <a:rPr lang="es-ES_tradnl" sz="2800" i="1" dirty="0" smtClean="0"/>
              <a:t>b</a:t>
            </a:r>
            <a:r>
              <a:rPr lang="es-ES_tradnl" sz="2800" i="1" baseline="-25000" dirty="0" smtClean="0"/>
              <a:t>7</a:t>
            </a:r>
            <a:r>
              <a:rPr lang="es-ES_tradnl" sz="2800" dirty="0" smtClean="0"/>
              <a:t> se resolverá</a:t>
            </a:r>
            <a:r>
              <a:rPr lang="es-ES_tradnl" sz="2800" dirty="0"/>
              <a:t> </a:t>
            </a:r>
            <a:r>
              <a:rPr lang="es-ES_tradnl" sz="2800" dirty="0" smtClean="0"/>
              <a:t>    </a:t>
            </a:r>
            <a:r>
              <a:rPr lang="es-ES_tradnl" sz="2800" i="1" dirty="0" smtClean="0"/>
              <a:t>2∙7 = 14</a:t>
            </a:r>
            <a:r>
              <a:rPr lang="es-ES_tradnl" sz="2800" dirty="0" smtClean="0"/>
              <a:t>. </a:t>
            </a:r>
          </a:p>
          <a:p>
            <a:endParaRPr lang="es-ES_tradnl" sz="2800" dirty="0"/>
          </a:p>
          <a:p>
            <a:r>
              <a:rPr lang="es-ES_tradnl" sz="2800" dirty="0" smtClean="0"/>
              <a:t>Es claro que para conocer </a:t>
            </a:r>
            <a:r>
              <a:rPr lang="es-ES_tradnl" sz="2800" i="1" dirty="0" smtClean="0"/>
              <a:t>b</a:t>
            </a:r>
            <a:r>
              <a:rPr lang="es-ES_tradnl" sz="2800" i="1" baseline="-25000" dirty="0" smtClean="0"/>
              <a:t>7</a:t>
            </a:r>
            <a:r>
              <a:rPr lang="es-ES_tradnl" sz="2800" dirty="0" smtClean="0"/>
              <a:t> no ha sido necesario conocer los términos anteriores</a:t>
            </a:r>
            <a:endParaRPr lang="es-AR" sz="2800" dirty="0" smtClean="0"/>
          </a:p>
        </p:txBody>
      </p:sp>
      <p:sp>
        <p:nvSpPr>
          <p:cNvPr id="2" name="Marcador de pie de pá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 smtClean="0"/>
              <a:t>2018</a:t>
            </a:r>
            <a:endParaRPr lang="es-ES"/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C2AEA-9A24-EE46-84A8-3281BF52D521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250154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430699" y="340345"/>
            <a:ext cx="8348870" cy="56938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800" dirty="0"/>
              <a:t> </a:t>
            </a:r>
            <a:r>
              <a:rPr lang="es-ES_tradnl" sz="2800" dirty="0" smtClean="0"/>
              <a:t>Consideremos </a:t>
            </a:r>
            <a:r>
              <a:rPr lang="es-ES_tradnl" sz="2800" dirty="0"/>
              <a:t>las siguientes sucesiones:</a:t>
            </a:r>
            <a:endParaRPr lang="es-AR" sz="2800" dirty="0"/>
          </a:p>
          <a:p>
            <a:r>
              <a:rPr lang="es-ES_tradnl" sz="2800" dirty="0"/>
              <a:t> </a:t>
            </a:r>
            <a:endParaRPr lang="es-AR" sz="2800" dirty="0"/>
          </a:p>
          <a:p>
            <a:r>
              <a:rPr lang="es-ES_tradnl" sz="2800" i="1" dirty="0" smtClean="0"/>
              <a:t>S</a:t>
            </a:r>
            <a:r>
              <a:rPr lang="es-ES_tradnl" sz="2800" baseline="-25000" dirty="0" smtClean="0"/>
              <a:t>1</a:t>
            </a:r>
            <a:r>
              <a:rPr lang="es-ES_tradnl" sz="2800" i="1" dirty="0" smtClean="0"/>
              <a:t> </a:t>
            </a:r>
            <a:r>
              <a:rPr lang="es-ES_tradnl" sz="2800" i="1" dirty="0"/>
              <a:t>:1, 2, 3, 4, 5, 6, …</a:t>
            </a:r>
            <a:endParaRPr lang="es-AR" sz="2800" dirty="0"/>
          </a:p>
          <a:p>
            <a:r>
              <a:rPr lang="es-ES_tradnl" sz="2800" dirty="0"/>
              <a:t> </a:t>
            </a:r>
            <a:endParaRPr lang="es-AR" sz="2800" dirty="0"/>
          </a:p>
          <a:p>
            <a:r>
              <a:rPr lang="es-ES_tradnl" sz="2800" i="1" dirty="0" smtClean="0"/>
              <a:t>S</a:t>
            </a:r>
            <a:r>
              <a:rPr lang="es-ES_tradnl" sz="2800" baseline="-25000" dirty="0" smtClean="0"/>
              <a:t>2</a:t>
            </a:r>
            <a:r>
              <a:rPr lang="es-ES_tradnl" sz="2800" i="1" dirty="0" smtClean="0"/>
              <a:t> </a:t>
            </a:r>
            <a:r>
              <a:rPr lang="es-ES_tradnl" sz="2800" i="1" dirty="0"/>
              <a:t>: 1, 4, 9, 16, 25, 36</a:t>
            </a:r>
            <a:r>
              <a:rPr lang="es-ES_tradnl" sz="2800" i="1"/>
              <a:t>, </a:t>
            </a:r>
            <a:r>
              <a:rPr lang="es-ES_tradnl" sz="2800" i="1" smtClean="0"/>
              <a:t>…</a:t>
            </a:r>
            <a:endParaRPr lang="es-AR" sz="2800" dirty="0"/>
          </a:p>
          <a:p>
            <a:r>
              <a:rPr lang="es-ES_tradnl" sz="2800" dirty="0"/>
              <a:t> </a:t>
            </a:r>
            <a:endParaRPr lang="es-AR" sz="2800" dirty="0"/>
          </a:p>
          <a:p>
            <a:r>
              <a:rPr lang="es-ES_tradnl" sz="2800" i="1" dirty="0" smtClean="0"/>
              <a:t>S</a:t>
            </a:r>
            <a:r>
              <a:rPr lang="es-ES_tradnl" sz="2800" baseline="-25000" dirty="0" smtClean="0"/>
              <a:t>3</a:t>
            </a:r>
            <a:r>
              <a:rPr lang="es-ES_tradnl" sz="2800" i="1" dirty="0" smtClean="0"/>
              <a:t> </a:t>
            </a:r>
            <a:r>
              <a:rPr lang="es-ES_tradnl" sz="2800" i="1" dirty="0"/>
              <a:t>:1, 3, 5, 7, 9, 11,</a:t>
            </a:r>
            <a:r>
              <a:rPr lang="es-ES_tradnl" sz="2800" i="1" dirty="0" smtClean="0"/>
              <a:t>…</a:t>
            </a:r>
            <a:r>
              <a:rPr lang="es-ES_tradnl" sz="2800" dirty="0"/>
              <a:t> </a:t>
            </a:r>
            <a:endParaRPr lang="es-AR" sz="2800" dirty="0"/>
          </a:p>
          <a:p>
            <a:r>
              <a:rPr lang="es-ES_tradnl" sz="2800" dirty="0"/>
              <a:t> </a:t>
            </a:r>
            <a:endParaRPr lang="es-AR" sz="2800" dirty="0"/>
          </a:p>
          <a:p>
            <a:r>
              <a:rPr lang="es-ES_tradnl" sz="2800" dirty="0"/>
              <a:t>Sin embargo no en todas las sucesiones es posible conocer una fórmula explícita para el término n-</a:t>
            </a:r>
            <a:r>
              <a:rPr lang="es-ES_tradnl" sz="2800" dirty="0" err="1"/>
              <a:t>ésimo</a:t>
            </a:r>
            <a:r>
              <a:rPr lang="es-ES_tradnl" sz="2800" dirty="0"/>
              <a:t>, por ejemplo </a:t>
            </a:r>
            <a:endParaRPr lang="es-AR" sz="2800" dirty="0"/>
          </a:p>
          <a:p>
            <a:r>
              <a:rPr lang="es-ES_tradnl" sz="2800" dirty="0"/>
              <a:t> </a:t>
            </a:r>
            <a:endParaRPr lang="es-AR" sz="2800" dirty="0"/>
          </a:p>
          <a:p>
            <a:r>
              <a:rPr lang="es-ES_tradnl" sz="2800" dirty="0"/>
              <a:t>S</a:t>
            </a:r>
            <a:r>
              <a:rPr lang="es-ES_tradnl" sz="2800" baseline="-25000" dirty="0"/>
              <a:t>4</a:t>
            </a:r>
            <a:r>
              <a:rPr lang="es-ES_tradnl" sz="2800" dirty="0"/>
              <a:t> : 2, 3, 5, 7, 11, 13, 17, 19, 23, 29 . . . </a:t>
            </a:r>
            <a:endParaRPr lang="es-AR" sz="2800" dirty="0"/>
          </a:p>
        </p:txBody>
      </p:sp>
      <p:sp>
        <p:nvSpPr>
          <p:cNvPr id="2" name="Marcador de pie de pá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 smtClean="0"/>
              <a:t>2018</a:t>
            </a:r>
            <a:endParaRPr lang="es-ES"/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C2AEA-9A24-EE46-84A8-3281BF52D521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447676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143566" y="-22050"/>
            <a:ext cx="8978348" cy="65556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800" u="sng" dirty="0"/>
              <a:t>Relaciones de </a:t>
            </a:r>
            <a:r>
              <a:rPr lang="es-ES_tradnl" sz="2800" u="sng" dirty="0" smtClean="0"/>
              <a:t>Recurrencia</a:t>
            </a:r>
            <a:endParaRPr lang="es-AR" sz="2800" dirty="0"/>
          </a:p>
          <a:p>
            <a:r>
              <a:rPr lang="es-ES_tradnl" sz="2800" dirty="0"/>
              <a:t>Hay series donde es posible conocer una expresión para el término </a:t>
            </a:r>
            <a:r>
              <a:rPr lang="es-ES_tradnl" sz="2800" i="1" dirty="0"/>
              <a:t>n</a:t>
            </a:r>
            <a:r>
              <a:rPr lang="es-ES_tradnl" sz="2800" dirty="0"/>
              <a:t>-</a:t>
            </a:r>
            <a:r>
              <a:rPr lang="es-ES_tradnl" sz="2800" dirty="0" err="1"/>
              <a:t>ésimo</a:t>
            </a:r>
            <a:r>
              <a:rPr lang="es-ES_tradnl" sz="2800" dirty="0"/>
              <a:t>, pero este no es una función explícita de </a:t>
            </a:r>
            <a:r>
              <a:rPr lang="es-ES_tradnl" sz="2800" i="1" dirty="0"/>
              <a:t>n</a:t>
            </a:r>
            <a:r>
              <a:rPr lang="es-ES_tradnl" sz="2800" dirty="0"/>
              <a:t>.</a:t>
            </a:r>
            <a:endParaRPr lang="es-AR" sz="2800" dirty="0"/>
          </a:p>
          <a:p>
            <a:r>
              <a:rPr lang="es-ES_tradnl" sz="2800" dirty="0"/>
              <a:t> </a:t>
            </a:r>
            <a:endParaRPr lang="es-AR" sz="2800" dirty="0"/>
          </a:p>
          <a:p>
            <a:r>
              <a:rPr lang="es-ES_tradnl" sz="2800" dirty="0"/>
              <a:t>La sucesión de Fibonacci  </a:t>
            </a:r>
            <a:endParaRPr lang="es-ES_tradnl" sz="2800" dirty="0" smtClean="0"/>
          </a:p>
          <a:p>
            <a:endParaRPr lang="es-ES_tradnl" sz="2800" dirty="0"/>
          </a:p>
          <a:p>
            <a:r>
              <a:rPr lang="es-ES_tradnl" sz="2800" dirty="0" smtClean="0"/>
              <a:t>S</a:t>
            </a:r>
            <a:r>
              <a:rPr lang="es-ES_tradnl" sz="2800" baseline="-25000" dirty="0" smtClean="0"/>
              <a:t>5</a:t>
            </a:r>
            <a:r>
              <a:rPr lang="es-ES_tradnl" sz="2800" dirty="0" smtClean="0"/>
              <a:t> </a:t>
            </a:r>
            <a:r>
              <a:rPr lang="es-ES_tradnl" sz="2800" dirty="0"/>
              <a:t>: 1, 1, 2, 3, 5, 8, 13, 21, . . . </a:t>
            </a:r>
            <a:endParaRPr lang="es-ES_tradnl" sz="2800" dirty="0" smtClean="0"/>
          </a:p>
          <a:p>
            <a:endParaRPr lang="es-ES_tradnl" sz="2800" dirty="0"/>
          </a:p>
          <a:p>
            <a:r>
              <a:rPr lang="es-ES_tradnl" sz="2800" dirty="0" smtClean="0"/>
              <a:t>cada </a:t>
            </a:r>
            <a:r>
              <a:rPr lang="es-ES_tradnl" sz="2800" dirty="0"/>
              <a:t>término es la suma de los dos </a:t>
            </a:r>
            <a:r>
              <a:rPr lang="es-ES_tradnl" sz="2800" dirty="0" smtClean="0"/>
              <a:t>anteriores</a:t>
            </a:r>
          </a:p>
          <a:p>
            <a:r>
              <a:rPr lang="es-ES_tradnl" sz="2800" dirty="0"/>
              <a:t> </a:t>
            </a:r>
            <a:r>
              <a:rPr lang="es-ES_tradnl" sz="2800" dirty="0" smtClean="0"/>
              <a:t>         </a:t>
            </a:r>
            <a:r>
              <a:rPr lang="es-ES_tradnl" sz="2800" i="1" dirty="0" smtClean="0"/>
              <a:t>a</a:t>
            </a:r>
            <a:r>
              <a:rPr lang="es-ES_tradnl" sz="2800" baseline="-25000" dirty="0" smtClean="0"/>
              <a:t>1</a:t>
            </a:r>
            <a:r>
              <a:rPr lang="es-ES_tradnl" sz="2800" i="1" dirty="0" smtClean="0"/>
              <a:t>=</a:t>
            </a:r>
            <a:r>
              <a:rPr lang="es-ES_tradnl" sz="2800" i="1" dirty="0"/>
              <a:t>1,  </a:t>
            </a:r>
            <a:r>
              <a:rPr lang="es-ES_tradnl" sz="2800" i="1" dirty="0" smtClean="0"/>
              <a:t>a</a:t>
            </a:r>
            <a:r>
              <a:rPr lang="es-ES_tradnl" sz="2800" baseline="-25000" dirty="0"/>
              <a:t>2</a:t>
            </a:r>
            <a:r>
              <a:rPr lang="es-ES_tradnl" sz="2800" i="1" dirty="0" smtClean="0"/>
              <a:t>=</a:t>
            </a:r>
            <a:r>
              <a:rPr lang="es-ES_tradnl" sz="2800" i="1" dirty="0"/>
              <a:t>1, </a:t>
            </a:r>
            <a:r>
              <a:rPr lang="es-ES_tradnl" sz="2800" i="1" dirty="0" smtClean="0"/>
              <a:t>    </a:t>
            </a:r>
            <a:r>
              <a:rPr lang="es-ES_tradnl" sz="2800" i="1" dirty="0" err="1" smtClean="0"/>
              <a:t>a</a:t>
            </a:r>
            <a:r>
              <a:rPr lang="es-ES_tradnl" sz="2800" baseline="-25000" dirty="0" err="1" smtClean="0"/>
              <a:t>n</a:t>
            </a:r>
            <a:r>
              <a:rPr lang="es-ES_tradnl" sz="2800" i="1" dirty="0" smtClean="0"/>
              <a:t>= a</a:t>
            </a:r>
            <a:r>
              <a:rPr lang="es-ES_tradnl" sz="2800" baseline="-25000" dirty="0" smtClean="0"/>
              <a:t>n-1</a:t>
            </a:r>
            <a:r>
              <a:rPr lang="es-ES_tradnl" sz="2800" i="1" dirty="0" smtClean="0"/>
              <a:t> + a</a:t>
            </a:r>
            <a:r>
              <a:rPr lang="es-ES_tradnl" sz="2800" baseline="-25000" dirty="0" smtClean="0"/>
              <a:t>n-2</a:t>
            </a:r>
            <a:r>
              <a:rPr lang="es-ES_tradnl" sz="2800" i="1" dirty="0" smtClean="0"/>
              <a:t>       n ≥ 3</a:t>
            </a:r>
            <a:endParaRPr lang="es-ES_tradnl" sz="2800" dirty="0"/>
          </a:p>
          <a:p>
            <a:endParaRPr lang="es-ES_tradnl" sz="2800" dirty="0"/>
          </a:p>
          <a:p>
            <a:r>
              <a:rPr lang="es-ES_tradnl" sz="2800" dirty="0"/>
              <a:t>N</a:t>
            </a:r>
            <a:r>
              <a:rPr lang="es-ES_tradnl" sz="2800" dirty="0" smtClean="0"/>
              <a:t>o </a:t>
            </a:r>
            <a:r>
              <a:rPr lang="es-ES_tradnl" sz="2800" dirty="0"/>
              <a:t>tiene una fórmula explícita para </a:t>
            </a:r>
            <a:r>
              <a:rPr lang="es-ES_tradnl" sz="2800" i="1" dirty="0" err="1" smtClean="0"/>
              <a:t>a</a:t>
            </a:r>
            <a:r>
              <a:rPr lang="es-ES_tradnl" sz="2800" baseline="-25000" dirty="0" err="1" smtClean="0"/>
              <a:t>n</a:t>
            </a:r>
            <a:r>
              <a:rPr lang="es-ES_tradnl" sz="2800" dirty="0" smtClean="0"/>
              <a:t>; </a:t>
            </a:r>
          </a:p>
          <a:p>
            <a:r>
              <a:rPr lang="es-ES_tradnl" sz="2800" dirty="0" smtClean="0"/>
              <a:t>para </a:t>
            </a:r>
            <a:r>
              <a:rPr lang="es-ES_tradnl" sz="2800" dirty="0"/>
              <a:t>conocer el valor de </a:t>
            </a:r>
            <a:r>
              <a:rPr lang="es-ES_tradnl" sz="2800" i="1" dirty="0" smtClean="0"/>
              <a:t>a</a:t>
            </a:r>
            <a:r>
              <a:rPr lang="es-ES_tradnl" sz="2800" baseline="-25000" dirty="0" smtClean="0"/>
              <a:t>7</a:t>
            </a:r>
            <a:r>
              <a:rPr lang="es-ES_tradnl" sz="2800" dirty="0" smtClean="0"/>
              <a:t> </a:t>
            </a:r>
            <a:r>
              <a:rPr lang="es-ES_tradnl" sz="2800" dirty="0"/>
              <a:t>es necesario conocer </a:t>
            </a:r>
            <a:r>
              <a:rPr lang="es-ES_tradnl" sz="2800" dirty="0" smtClean="0"/>
              <a:t>los </a:t>
            </a:r>
            <a:r>
              <a:rPr lang="es-ES_tradnl" sz="2800" dirty="0"/>
              <a:t>valores de </a:t>
            </a:r>
            <a:r>
              <a:rPr lang="es-ES_tradnl" sz="2800" i="1" dirty="0" smtClean="0"/>
              <a:t>a</a:t>
            </a:r>
            <a:r>
              <a:rPr lang="es-ES_tradnl" sz="2800" baseline="-25000" dirty="0" smtClean="0"/>
              <a:t>6</a:t>
            </a:r>
            <a:r>
              <a:rPr lang="es-ES_tradnl" sz="2800" dirty="0" smtClean="0"/>
              <a:t>  </a:t>
            </a:r>
            <a:r>
              <a:rPr lang="es-ES_tradnl" sz="2800" dirty="0"/>
              <a:t>y  de </a:t>
            </a:r>
            <a:r>
              <a:rPr lang="es-ES_tradnl" sz="2800" i="1" dirty="0" smtClean="0"/>
              <a:t>a</a:t>
            </a:r>
            <a:r>
              <a:rPr lang="es-ES_tradnl" sz="2800" baseline="-25000" dirty="0" smtClean="0"/>
              <a:t>5</a:t>
            </a:r>
            <a:r>
              <a:rPr lang="es-ES_tradnl" sz="2800" dirty="0" smtClean="0"/>
              <a:t> </a:t>
            </a:r>
            <a:r>
              <a:rPr lang="es-ES_tradnl" sz="2800" dirty="0"/>
              <a:t>; </a:t>
            </a:r>
            <a:r>
              <a:rPr lang="es-ES_tradnl" sz="2800" dirty="0" smtClean="0"/>
              <a:t>para </a:t>
            </a:r>
            <a:r>
              <a:rPr lang="es-ES_tradnl" sz="2800" dirty="0"/>
              <a:t>conocer el valor de </a:t>
            </a:r>
            <a:r>
              <a:rPr lang="es-ES_tradnl" sz="2800" i="1" dirty="0" smtClean="0"/>
              <a:t>a</a:t>
            </a:r>
            <a:r>
              <a:rPr lang="es-ES_tradnl" sz="2800" baseline="-25000" dirty="0" smtClean="0"/>
              <a:t>6</a:t>
            </a:r>
            <a:r>
              <a:rPr lang="es-ES_tradnl" sz="2800" dirty="0" smtClean="0"/>
              <a:t> </a:t>
            </a:r>
            <a:r>
              <a:rPr lang="es-ES_tradnl" sz="2800" dirty="0"/>
              <a:t>es necesario conocer </a:t>
            </a:r>
            <a:r>
              <a:rPr lang="es-ES_tradnl" sz="2800" dirty="0" smtClean="0"/>
              <a:t>los </a:t>
            </a:r>
            <a:r>
              <a:rPr lang="es-ES_tradnl" sz="2800" dirty="0"/>
              <a:t>valores de </a:t>
            </a:r>
            <a:r>
              <a:rPr lang="es-ES_tradnl" sz="2800" i="1" dirty="0" smtClean="0"/>
              <a:t>a</a:t>
            </a:r>
            <a:r>
              <a:rPr lang="es-ES_tradnl" sz="2800" baseline="-25000" dirty="0" smtClean="0"/>
              <a:t>5</a:t>
            </a:r>
            <a:r>
              <a:rPr lang="es-ES_tradnl" sz="2800" dirty="0" smtClean="0"/>
              <a:t>  </a:t>
            </a:r>
            <a:r>
              <a:rPr lang="es-ES_tradnl" sz="2800" dirty="0"/>
              <a:t>y  de </a:t>
            </a:r>
            <a:r>
              <a:rPr lang="es-ES_tradnl" sz="2800" i="1" dirty="0" smtClean="0"/>
              <a:t>a</a:t>
            </a:r>
            <a:r>
              <a:rPr lang="es-ES_tradnl" sz="2800" baseline="-25000" dirty="0" smtClean="0"/>
              <a:t>4</a:t>
            </a:r>
            <a:r>
              <a:rPr lang="es-ES_tradnl" sz="2800" dirty="0" smtClean="0"/>
              <a:t> </a:t>
            </a:r>
            <a:r>
              <a:rPr lang="es-ES_tradnl" sz="2800" dirty="0"/>
              <a:t>;  y así siguiendo</a:t>
            </a:r>
            <a:r>
              <a:rPr lang="es-ES_tradnl" sz="2800" dirty="0" smtClean="0"/>
              <a:t>.</a:t>
            </a:r>
            <a:endParaRPr lang="es-AR" sz="2800" dirty="0"/>
          </a:p>
        </p:txBody>
      </p:sp>
      <p:sp>
        <p:nvSpPr>
          <p:cNvPr id="2" name="Marcador de pie de pá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 smtClean="0"/>
              <a:t>2018</a:t>
            </a:r>
            <a:endParaRPr lang="es-ES"/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C2AEA-9A24-EE46-84A8-3281BF52D521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464200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408609" y="-44139"/>
            <a:ext cx="8337825" cy="69865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800" dirty="0"/>
              <a:t> </a:t>
            </a:r>
            <a:r>
              <a:rPr lang="es-AR" sz="2800" i="1" dirty="0" smtClean="0"/>
              <a:t>a</a:t>
            </a:r>
            <a:r>
              <a:rPr lang="es-ES_tradnl" sz="2800" baseline="-25000" dirty="0" smtClean="0"/>
              <a:t>7 </a:t>
            </a:r>
            <a:r>
              <a:rPr lang="es-ES_tradnl" sz="2800" i="1" dirty="0" smtClean="0"/>
              <a:t>= a</a:t>
            </a:r>
            <a:r>
              <a:rPr lang="es-ES_tradnl" sz="2800" baseline="-25000" dirty="0" smtClean="0"/>
              <a:t>6</a:t>
            </a:r>
            <a:r>
              <a:rPr lang="es-ES_tradnl" sz="2800" dirty="0" smtClean="0"/>
              <a:t> </a:t>
            </a:r>
            <a:r>
              <a:rPr lang="es-ES_tradnl" sz="2800" i="1" dirty="0" smtClean="0"/>
              <a:t>+ a</a:t>
            </a:r>
            <a:r>
              <a:rPr lang="es-ES_tradnl" sz="2800" baseline="-25000" dirty="0" smtClean="0"/>
              <a:t>5</a:t>
            </a:r>
            <a:endParaRPr lang="es-AR" sz="2800" dirty="0"/>
          </a:p>
          <a:p>
            <a:r>
              <a:rPr lang="es-ES_tradnl" sz="2800" dirty="0"/>
              <a:t> </a:t>
            </a:r>
            <a:endParaRPr lang="es-AR" sz="2800" dirty="0"/>
          </a:p>
          <a:p>
            <a:r>
              <a:rPr lang="es-AR" sz="2800" i="1" dirty="0"/>
              <a:t>a</a:t>
            </a:r>
            <a:r>
              <a:rPr lang="es-ES_tradnl" sz="2800" baseline="-25000" dirty="0" smtClean="0"/>
              <a:t>7 </a:t>
            </a:r>
            <a:r>
              <a:rPr lang="es-ES_tradnl" sz="2800" i="1" dirty="0" smtClean="0"/>
              <a:t>= a</a:t>
            </a:r>
            <a:r>
              <a:rPr lang="es-ES_tradnl" sz="2800" baseline="-25000" dirty="0" smtClean="0"/>
              <a:t>5</a:t>
            </a:r>
            <a:r>
              <a:rPr lang="es-ES_tradnl" sz="2800" i="1" dirty="0" smtClean="0"/>
              <a:t> + a</a:t>
            </a:r>
            <a:r>
              <a:rPr lang="es-ES_tradnl" sz="2800" baseline="-25000" dirty="0" smtClean="0"/>
              <a:t>4</a:t>
            </a:r>
            <a:r>
              <a:rPr lang="es-ES_tradnl" sz="2800" i="1" dirty="0" smtClean="0"/>
              <a:t> + a</a:t>
            </a:r>
            <a:r>
              <a:rPr lang="es-ES_tradnl" sz="2800" baseline="-25000" dirty="0" smtClean="0"/>
              <a:t>4</a:t>
            </a:r>
            <a:r>
              <a:rPr lang="es-ES_tradnl" sz="2800" i="1" dirty="0" smtClean="0"/>
              <a:t> + a</a:t>
            </a:r>
            <a:r>
              <a:rPr lang="es-ES_tradnl" sz="2800" baseline="-25000" dirty="0" smtClean="0"/>
              <a:t>3</a:t>
            </a:r>
            <a:r>
              <a:rPr lang="es-ES_tradnl" sz="2800" dirty="0" smtClean="0"/>
              <a:t> </a:t>
            </a:r>
            <a:r>
              <a:rPr lang="es-ES_tradnl" sz="2800" i="1" dirty="0" smtClean="0"/>
              <a:t>= a</a:t>
            </a:r>
            <a:r>
              <a:rPr lang="es-ES_tradnl" sz="2800" baseline="-25000" dirty="0" smtClean="0"/>
              <a:t>5</a:t>
            </a:r>
            <a:r>
              <a:rPr lang="es-ES_tradnl" sz="2800" i="1" dirty="0" smtClean="0"/>
              <a:t> + 2a</a:t>
            </a:r>
            <a:r>
              <a:rPr lang="es-ES_tradnl" sz="2800" baseline="-25000" dirty="0" smtClean="0"/>
              <a:t>4</a:t>
            </a:r>
            <a:r>
              <a:rPr lang="es-ES_tradnl" sz="2800" i="1" dirty="0" smtClean="0"/>
              <a:t> + a</a:t>
            </a:r>
            <a:r>
              <a:rPr lang="es-ES_tradnl" sz="2800" baseline="-25000" dirty="0" smtClean="0"/>
              <a:t>3</a:t>
            </a:r>
            <a:endParaRPr lang="es-AR" sz="2800" dirty="0"/>
          </a:p>
          <a:p>
            <a:r>
              <a:rPr lang="es-ES_tradnl" sz="2800" dirty="0"/>
              <a:t> </a:t>
            </a:r>
            <a:endParaRPr lang="es-AR" sz="2800" dirty="0"/>
          </a:p>
          <a:p>
            <a:r>
              <a:rPr lang="es-AR" sz="2800" i="1" dirty="0" smtClean="0"/>
              <a:t>a</a:t>
            </a:r>
            <a:r>
              <a:rPr lang="es-ES_tradnl" sz="2800" baseline="-25000" dirty="0"/>
              <a:t>7</a:t>
            </a:r>
            <a:r>
              <a:rPr lang="es-ES_tradnl" sz="2800" i="1" dirty="0" smtClean="0"/>
              <a:t> = a</a:t>
            </a:r>
            <a:r>
              <a:rPr lang="es-ES_tradnl" sz="2800" baseline="-25000" dirty="0" smtClean="0"/>
              <a:t>4</a:t>
            </a:r>
            <a:r>
              <a:rPr lang="es-ES_tradnl" sz="2800" i="1" dirty="0" smtClean="0"/>
              <a:t> + a</a:t>
            </a:r>
            <a:r>
              <a:rPr lang="es-ES_tradnl" sz="2800" baseline="-25000" dirty="0" smtClean="0"/>
              <a:t>3</a:t>
            </a:r>
            <a:r>
              <a:rPr lang="es-ES_tradnl" sz="2800" i="1" dirty="0" smtClean="0"/>
              <a:t> + </a:t>
            </a:r>
            <a:r>
              <a:rPr lang="es-ES_tradnl" sz="2800" dirty="0" smtClean="0"/>
              <a:t>2(a</a:t>
            </a:r>
            <a:r>
              <a:rPr lang="es-ES_tradnl" sz="2800" i="1" baseline="-25000" dirty="0" smtClean="0"/>
              <a:t>3</a:t>
            </a:r>
            <a:r>
              <a:rPr lang="es-ES_tradnl" sz="2800" i="1" dirty="0" smtClean="0"/>
              <a:t> + a</a:t>
            </a:r>
            <a:r>
              <a:rPr lang="es-ES_tradnl" sz="2800" baseline="-25000" dirty="0" smtClean="0"/>
              <a:t>2</a:t>
            </a:r>
            <a:r>
              <a:rPr lang="es-ES_tradnl" sz="2800" dirty="0" smtClean="0"/>
              <a:t>)</a:t>
            </a:r>
            <a:r>
              <a:rPr lang="es-ES_tradnl" sz="2800" i="1" dirty="0" smtClean="0"/>
              <a:t> + a</a:t>
            </a:r>
            <a:r>
              <a:rPr lang="es-ES_tradnl" sz="2800" baseline="-25000" dirty="0" smtClean="0"/>
              <a:t>2</a:t>
            </a:r>
            <a:r>
              <a:rPr lang="es-ES_tradnl" sz="2800" i="1" dirty="0" smtClean="0"/>
              <a:t> + a</a:t>
            </a:r>
            <a:r>
              <a:rPr lang="es-ES_tradnl" sz="2800" baseline="-25000" dirty="0" smtClean="0"/>
              <a:t>1</a:t>
            </a:r>
            <a:r>
              <a:rPr lang="es-ES_tradnl" sz="2800" i="1" dirty="0" smtClean="0"/>
              <a:t> = a</a:t>
            </a:r>
            <a:r>
              <a:rPr lang="es-ES_tradnl" sz="2800" baseline="-25000" dirty="0" smtClean="0"/>
              <a:t>4</a:t>
            </a:r>
            <a:r>
              <a:rPr lang="es-ES_tradnl" sz="2800" i="1" dirty="0" smtClean="0"/>
              <a:t> + 3a</a:t>
            </a:r>
            <a:r>
              <a:rPr lang="es-ES_tradnl" sz="2800" baseline="-25000" dirty="0" smtClean="0"/>
              <a:t>3</a:t>
            </a:r>
            <a:r>
              <a:rPr lang="es-ES_tradnl" sz="2800" i="1" dirty="0" smtClean="0"/>
              <a:t> + 3a</a:t>
            </a:r>
            <a:r>
              <a:rPr lang="es-ES_tradnl" sz="2800" baseline="-25000" dirty="0" smtClean="0"/>
              <a:t>2</a:t>
            </a:r>
            <a:r>
              <a:rPr lang="es-ES_tradnl" sz="2800" i="1" dirty="0" smtClean="0"/>
              <a:t> + a</a:t>
            </a:r>
            <a:r>
              <a:rPr lang="es-ES_tradnl" sz="2800" baseline="-25000" dirty="0" smtClean="0"/>
              <a:t>1</a:t>
            </a:r>
            <a:endParaRPr lang="es-AR" sz="2800" dirty="0"/>
          </a:p>
          <a:p>
            <a:r>
              <a:rPr lang="es-ES_tradnl" sz="2800" dirty="0"/>
              <a:t> </a:t>
            </a:r>
            <a:endParaRPr lang="es-AR" sz="2800" dirty="0"/>
          </a:p>
          <a:p>
            <a:r>
              <a:rPr lang="es-AR" sz="2800" i="1" dirty="0" smtClean="0"/>
              <a:t>a</a:t>
            </a:r>
            <a:r>
              <a:rPr lang="es-ES_tradnl" sz="2800" baseline="-25000" dirty="0"/>
              <a:t>7</a:t>
            </a:r>
            <a:r>
              <a:rPr lang="es-ES_tradnl" sz="2800" i="1" dirty="0" smtClean="0"/>
              <a:t> = a</a:t>
            </a:r>
            <a:r>
              <a:rPr lang="es-ES_tradnl" sz="2800" baseline="-25000" dirty="0" smtClean="0"/>
              <a:t>3</a:t>
            </a:r>
            <a:r>
              <a:rPr lang="es-ES_tradnl" sz="2800" i="1" dirty="0" smtClean="0"/>
              <a:t> + a</a:t>
            </a:r>
            <a:r>
              <a:rPr lang="es-ES_tradnl" sz="2800" baseline="-25000" dirty="0" smtClean="0"/>
              <a:t>2</a:t>
            </a:r>
            <a:r>
              <a:rPr lang="es-ES_tradnl" sz="2800" i="1" dirty="0" smtClean="0"/>
              <a:t> + 3a</a:t>
            </a:r>
            <a:r>
              <a:rPr lang="es-ES_tradnl" sz="2800" baseline="-25000" dirty="0" smtClean="0"/>
              <a:t>3</a:t>
            </a:r>
            <a:r>
              <a:rPr lang="es-ES_tradnl" sz="2800" i="1" dirty="0" smtClean="0"/>
              <a:t> + 3a</a:t>
            </a:r>
            <a:r>
              <a:rPr lang="es-ES_tradnl" sz="2800" baseline="-25000" dirty="0" smtClean="0"/>
              <a:t>2</a:t>
            </a:r>
            <a:r>
              <a:rPr lang="es-ES_tradnl" sz="2800" i="1" dirty="0" smtClean="0"/>
              <a:t> + a</a:t>
            </a:r>
            <a:r>
              <a:rPr lang="es-ES_tradnl" sz="2800" baseline="-25000" dirty="0" smtClean="0"/>
              <a:t>1</a:t>
            </a:r>
            <a:r>
              <a:rPr lang="es-ES_tradnl" sz="2800" i="1" dirty="0" smtClean="0"/>
              <a:t> = 4a</a:t>
            </a:r>
            <a:r>
              <a:rPr lang="es-ES_tradnl" sz="2800" baseline="-25000" dirty="0" smtClean="0"/>
              <a:t>3</a:t>
            </a:r>
            <a:r>
              <a:rPr lang="es-ES_tradnl" sz="2800" i="1" dirty="0" smtClean="0"/>
              <a:t> + 4a</a:t>
            </a:r>
            <a:r>
              <a:rPr lang="es-ES_tradnl" sz="2800" baseline="-25000" dirty="0" smtClean="0"/>
              <a:t>2</a:t>
            </a:r>
            <a:r>
              <a:rPr lang="es-ES_tradnl" sz="2800" i="1" dirty="0" smtClean="0"/>
              <a:t> + a</a:t>
            </a:r>
            <a:r>
              <a:rPr lang="es-ES_tradnl" sz="2800" baseline="-25000" dirty="0" smtClean="0"/>
              <a:t>1</a:t>
            </a:r>
            <a:endParaRPr lang="es-AR" sz="2800" dirty="0"/>
          </a:p>
          <a:p>
            <a:r>
              <a:rPr lang="es-ES_tradnl" sz="2800" dirty="0"/>
              <a:t> </a:t>
            </a:r>
            <a:endParaRPr lang="es-AR" sz="2800" dirty="0"/>
          </a:p>
          <a:p>
            <a:r>
              <a:rPr lang="es-AR" sz="2800" i="1" dirty="0" smtClean="0"/>
              <a:t>a</a:t>
            </a:r>
            <a:r>
              <a:rPr lang="es-ES_tradnl" sz="2800" baseline="-25000" dirty="0"/>
              <a:t>7</a:t>
            </a:r>
            <a:r>
              <a:rPr lang="es-ES_tradnl" sz="2800" i="1" dirty="0" smtClean="0"/>
              <a:t> = 4a</a:t>
            </a:r>
            <a:r>
              <a:rPr lang="es-ES_tradnl" sz="2800" baseline="-25000" dirty="0" smtClean="0"/>
              <a:t>2</a:t>
            </a:r>
            <a:r>
              <a:rPr lang="es-ES_tradnl" sz="2800" i="1" dirty="0" smtClean="0"/>
              <a:t> + a</a:t>
            </a:r>
            <a:r>
              <a:rPr lang="es-ES_tradnl" sz="2800" baseline="-25000" dirty="0" smtClean="0"/>
              <a:t>1</a:t>
            </a:r>
            <a:r>
              <a:rPr lang="es-ES_tradnl" sz="2800" i="1" dirty="0" smtClean="0"/>
              <a:t> + 4a</a:t>
            </a:r>
            <a:r>
              <a:rPr lang="es-ES_tradnl" sz="2800" baseline="-25000" dirty="0" smtClean="0"/>
              <a:t>2</a:t>
            </a:r>
            <a:r>
              <a:rPr lang="es-ES_tradnl" sz="2800" i="1" dirty="0" smtClean="0"/>
              <a:t> + a</a:t>
            </a:r>
            <a:r>
              <a:rPr lang="es-ES_tradnl" sz="2800" baseline="-25000" dirty="0" smtClean="0"/>
              <a:t>1</a:t>
            </a:r>
            <a:r>
              <a:rPr lang="es-ES_tradnl" sz="2800" i="1" dirty="0" smtClean="0"/>
              <a:t> = 8a</a:t>
            </a:r>
            <a:r>
              <a:rPr lang="es-ES_tradnl" sz="2800" baseline="-25000" dirty="0" smtClean="0"/>
              <a:t>2</a:t>
            </a:r>
            <a:r>
              <a:rPr lang="es-ES_tradnl" sz="2800" i="1" dirty="0" smtClean="0"/>
              <a:t> + 5a</a:t>
            </a:r>
            <a:r>
              <a:rPr lang="es-ES_tradnl" sz="2800" baseline="-25000" dirty="0" smtClean="0"/>
              <a:t>1</a:t>
            </a:r>
            <a:endParaRPr lang="es-AR" sz="2800" dirty="0"/>
          </a:p>
          <a:p>
            <a:r>
              <a:rPr lang="es-ES_tradnl" sz="2800" dirty="0"/>
              <a:t> </a:t>
            </a:r>
            <a:endParaRPr lang="es-AR" sz="2800" dirty="0"/>
          </a:p>
          <a:p>
            <a:r>
              <a:rPr lang="es-ES_tradnl" sz="2800" dirty="0"/>
              <a:t>pero:        </a:t>
            </a:r>
            <a:r>
              <a:rPr lang="es-ES_tradnl" sz="2800" i="1" dirty="0" smtClean="0"/>
              <a:t>a</a:t>
            </a:r>
            <a:r>
              <a:rPr lang="es-ES_tradnl" sz="2800" baseline="-25000" dirty="0" smtClean="0"/>
              <a:t>1 </a:t>
            </a:r>
            <a:r>
              <a:rPr lang="es-ES_tradnl" sz="2800" i="1" dirty="0" smtClean="0"/>
              <a:t>= a</a:t>
            </a:r>
            <a:r>
              <a:rPr lang="es-ES_tradnl" sz="2800" baseline="-25000" dirty="0" smtClean="0"/>
              <a:t>2</a:t>
            </a:r>
            <a:r>
              <a:rPr lang="es-ES_tradnl" sz="2800" i="1" dirty="0" smtClean="0"/>
              <a:t> = 1</a:t>
            </a:r>
            <a:endParaRPr lang="es-AR" sz="2800" dirty="0"/>
          </a:p>
          <a:p>
            <a:r>
              <a:rPr lang="es-ES_tradnl" sz="2800" dirty="0"/>
              <a:t> </a:t>
            </a:r>
            <a:endParaRPr lang="es-AR" sz="2800" dirty="0"/>
          </a:p>
          <a:p>
            <a:r>
              <a:rPr lang="es-ES_tradnl" sz="2800" dirty="0"/>
              <a:t>entonces:  	</a:t>
            </a:r>
            <a:r>
              <a:rPr lang="es-ES_tradnl" sz="2800" i="1" dirty="0" smtClean="0"/>
              <a:t>a</a:t>
            </a:r>
            <a:r>
              <a:rPr lang="es-ES_tradnl" sz="2800" baseline="-25000" dirty="0" smtClean="0"/>
              <a:t>7</a:t>
            </a:r>
            <a:r>
              <a:rPr lang="es-ES_tradnl" sz="2800" i="1" dirty="0" smtClean="0"/>
              <a:t> = 8</a:t>
            </a:r>
            <a:r>
              <a:rPr lang="es-ES_tradnl" sz="2800" i="1" dirty="0"/>
              <a:t>∙</a:t>
            </a:r>
            <a:r>
              <a:rPr lang="es-ES_tradnl" sz="2800" i="1" dirty="0" smtClean="0"/>
              <a:t>1 + 5</a:t>
            </a:r>
            <a:r>
              <a:rPr lang="es-ES_tradnl" sz="2800" i="1" dirty="0"/>
              <a:t>∙</a:t>
            </a:r>
            <a:r>
              <a:rPr lang="es-ES_tradnl" sz="2800" i="1" dirty="0" smtClean="0"/>
              <a:t>1 = 13</a:t>
            </a:r>
            <a:r>
              <a:rPr lang="es-ES_tradnl" sz="2800" dirty="0" smtClean="0"/>
              <a:t>     </a:t>
            </a:r>
            <a:endParaRPr lang="es-AR" sz="2800" dirty="0"/>
          </a:p>
          <a:p>
            <a:r>
              <a:rPr lang="es-ES_tradnl" sz="2800" dirty="0"/>
              <a:t> </a:t>
            </a:r>
            <a:endParaRPr lang="es-AR" sz="2800" dirty="0"/>
          </a:p>
          <a:p>
            <a:r>
              <a:rPr lang="es-ES_tradnl" sz="2800" dirty="0"/>
              <a:t>P</a:t>
            </a:r>
            <a:r>
              <a:rPr lang="es-ES_tradnl" sz="2800" dirty="0" smtClean="0"/>
              <a:t>ara </a:t>
            </a:r>
            <a:r>
              <a:rPr lang="es-ES_tradnl" sz="2800" dirty="0"/>
              <a:t>calcular el término </a:t>
            </a:r>
            <a:r>
              <a:rPr lang="es-ES_tradnl" sz="2800" i="1" dirty="0"/>
              <a:t>n</a:t>
            </a:r>
            <a:r>
              <a:rPr lang="es-ES_tradnl" sz="2800" dirty="0"/>
              <a:t>-</a:t>
            </a:r>
            <a:r>
              <a:rPr lang="es-ES_tradnl" sz="2800" dirty="0" err="1"/>
              <a:t>ésimo</a:t>
            </a:r>
            <a:r>
              <a:rPr lang="es-ES_tradnl" sz="2800" dirty="0"/>
              <a:t> es necesario conocer los términos anteriores</a:t>
            </a:r>
            <a:r>
              <a:rPr lang="es-ES_tradnl" sz="2800" dirty="0" smtClean="0"/>
              <a:t>.</a:t>
            </a:r>
            <a:endParaRPr lang="es-AR" sz="2800" dirty="0"/>
          </a:p>
        </p:txBody>
      </p:sp>
      <p:sp>
        <p:nvSpPr>
          <p:cNvPr id="2" name="Marcador de pie de pá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 smtClean="0"/>
              <a:t>2018</a:t>
            </a:r>
            <a:endParaRPr lang="es-ES"/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C2AEA-9A24-EE46-84A8-3281BF52D521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62462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364435" y="176713"/>
            <a:ext cx="8470348" cy="65556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800" u="sng" dirty="0"/>
              <a:t>Definición </a:t>
            </a:r>
            <a:r>
              <a:rPr lang="es-ES_tradnl" sz="2800" u="sng" dirty="0" smtClean="0"/>
              <a:t>2</a:t>
            </a:r>
            <a:endParaRPr lang="es-ES_tradnl" sz="2800" dirty="0"/>
          </a:p>
          <a:p>
            <a:r>
              <a:rPr lang="es-ES_tradnl" sz="2800" dirty="0" smtClean="0"/>
              <a:t> </a:t>
            </a:r>
            <a:endParaRPr lang="es-AR" sz="2800" dirty="0"/>
          </a:p>
          <a:p>
            <a:r>
              <a:rPr lang="es-ES_tradnl" sz="2800" dirty="0"/>
              <a:t>Si en una sucesión    </a:t>
            </a:r>
            <a:r>
              <a:rPr lang="es-ES_tradnl" sz="2800" dirty="0" smtClean="0"/>
              <a:t>	</a:t>
            </a:r>
            <a:r>
              <a:rPr lang="es-ES_tradnl" sz="2800" i="1" dirty="0" smtClean="0"/>
              <a:t>S</a:t>
            </a:r>
            <a:r>
              <a:rPr lang="es-ES_tradnl" sz="2800" i="1" dirty="0"/>
              <a:t>:  </a:t>
            </a:r>
            <a:r>
              <a:rPr lang="es-ES_tradnl" sz="2800" i="1" dirty="0" smtClean="0"/>
              <a:t>a</a:t>
            </a:r>
            <a:r>
              <a:rPr lang="es-ES_tradnl" sz="2800" baseline="-25000" dirty="0" smtClean="0"/>
              <a:t>1</a:t>
            </a:r>
            <a:r>
              <a:rPr lang="es-ES_tradnl" sz="2800" i="1" dirty="0" smtClean="0"/>
              <a:t>, a</a:t>
            </a:r>
            <a:r>
              <a:rPr lang="es-ES_tradnl" sz="2800" baseline="-25000" dirty="0" smtClean="0"/>
              <a:t>2</a:t>
            </a:r>
            <a:r>
              <a:rPr lang="es-ES_tradnl" sz="2800" i="1" dirty="0" smtClean="0"/>
              <a:t>, a</a:t>
            </a:r>
            <a:r>
              <a:rPr lang="es-ES_tradnl" sz="2800" baseline="-25000" dirty="0" smtClean="0"/>
              <a:t>3</a:t>
            </a:r>
            <a:r>
              <a:rPr lang="es-ES_tradnl" sz="2800" i="1" dirty="0" smtClean="0"/>
              <a:t>,</a:t>
            </a:r>
            <a:r>
              <a:rPr lang="es-ES_tradnl" sz="2800" i="1" dirty="0"/>
              <a:t>…,</a:t>
            </a:r>
            <a:r>
              <a:rPr lang="es-ES_tradnl" sz="2800" i="1" dirty="0" err="1" smtClean="0"/>
              <a:t>a</a:t>
            </a:r>
            <a:r>
              <a:rPr lang="es-ES_tradnl" sz="2800" baseline="-25000" dirty="0" err="1" smtClean="0"/>
              <a:t>n</a:t>
            </a:r>
            <a:r>
              <a:rPr lang="es-ES_tradnl" sz="2800" dirty="0" smtClean="0"/>
              <a:t> </a:t>
            </a:r>
          </a:p>
          <a:p>
            <a:endParaRPr lang="es-ES_tradnl" sz="2800" dirty="0"/>
          </a:p>
          <a:p>
            <a:r>
              <a:rPr lang="es-ES_tradnl" sz="2800" dirty="0" smtClean="0"/>
              <a:t>el </a:t>
            </a:r>
            <a:r>
              <a:rPr lang="es-ES_tradnl" sz="2800" dirty="0"/>
              <a:t>término </a:t>
            </a:r>
            <a:r>
              <a:rPr lang="es-ES_tradnl" sz="2800" i="1" dirty="0" err="1" smtClean="0"/>
              <a:t>a</a:t>
            </a:r>
            <a:r>
              <a:rPr lang="es-ES_tradnl" sz="2800" baseline="-25000" dirty="0" err="1" smtClean="0"/>
              <a:t>n</a:t>
            </a:r>
            <a:r>
              <a:rPr lang="es-ES_tradnl" sz="2800" dirty="0" smtClean="0"/>
              <a:t>  </a:t>
            </a:r>
            <a:r>
              <a:rPr lang="es-ES_tradnl" sz="2800" dirty="0"/>
              <a:t>puede ser expresado en función de los términos anteriores </a:t>
            </a:r>
            <a:r>
              <a:rPr lang="es-ES_tradnl" sz="2800" i="1" dirty="0"/>
              <a:t> </a:t>
            </a:r>
            <a:r>
              <a:rPr lang="es-ES_tradnl" sz="2800" i="1" dirty="0" smtClean="0"/>
              <a:t>a</a:t>
            </a:r>
            <a:r>
              <a:rPr lang="es-ES_tradnl" sz="2800" baseline="-25000" dirty="0" smtClean="0"/>
              <a:t>n-1</a:t>
            </a:r>
            <a:r>
              <a:rPr lang="es-ES_tradnl" sz="2800" i="1" dirty="0" smtClean="0"/>
              <a:t>, a</a:t>
            </a:r>
            <a:r>
              <a:rPr lang="es-ES_tradnl" sz="2800" baseline="-25000" dirty="0" smtClean="0"/>
              <a:t>n-2</a:t>
            </a:r>
            <a:r>
              <a:rPr lang="es-ES_tradnl" sz="2800" i="1" dirty="0" smtClean="0"/>
              <a:t>, a</a:t>
            </a:r>
            <a:r>
              <a:rPr lang="es-ES_tradnl" sz="2800" baseline="-25000" dirty="0" smtClean="0"/>
              <a:t>n-3</a:t>
            </a:r>
            <a:r>
              <a:rPr lang="es-ES_tradnl" sz="2800" i="1" dirty="0" smtClean="0"/>
              <a:t>,</a:t>
            </a:r>
            <a:r>
              <a:rPr lang="es-ES_tradnl" sz="2800" i="1" dirty="0"/>
              <a:t>…,</a:t>
            </a:r>
            <a:r>
              <a:rPr lang="es-ES_tradnl" sz="2800" i="1" dirty="0" smtClean="0"/>
              <a:t>a</a:t>
            </a:r>
            <a:r>
              <a:rPr lang="es-ES_tradnl" sz="2800" baseline="-25000" dirty="0" smtClean="0"/>
              <a:t>1</a:t>
            </a:r>
            <a:r>
              <a:rPr lang="es-ES_tradnl" sz="2800" dirty="0" smtClean="0"/>
              <a:t>; </a:t>
            </a:r>
          </a:p>
          <a:p>
            <a:endParaRPr lang="es-ES_tradnl" sz="2800" dirty="0"/>
          </a:p>
          <a:p>
            <a:r>
              <a:rPr lang="es-ES_tradnl" sz="2800" dirty="0" smtClean="0"/>
              <a:t>la </a:t>
            </a:r>
            <a:r>
              <a:rPr lang="es-ES_tradnl" sz="2800" dirty="0"/>
              <a:t>expresión </a:t>
            </a:r>
            <a:r>
              <a:rPr lang="es-ES_tradnl" sz="2800" b="1" dirty="0"/>
              <a:t>es una </a:t>
            </a:r>
            <a:r>
              <a:rPr lang="es-ES_tradnl" sz="2800" b="1" i="1" dirty="0"/>
              <a:t>relación de recurrencia</a:t>
            </a:r>
            <a:r>
              <a:rPr lang="es-ES_tradnl" sz="2800" dirty="0"/>
              <a:t> y se puede expresar:</a:t>
            </a:r>
            <a:endParaRPr lang="es-AR" sz="2800" dirty="0"/>
          </a:p>
          <a:p>
            <a:r>
              <a:rPr lang="es-ES_tradnl" sz="2800" dirty="0"/>
              <a:t> </a:t>
            </a:r>
            <a:endParaRPr lang="es-AR" sz="2800" dirty="0"/>
          </a:p>
          <a:p>
            <a:r>
              <a:rPr lang="es-ES_tradnl" sz="2800" dirty="0"/>
              <a:t> </a:t>
            </a:r>
            <a:r>
              <a:rPr lang="es-ES_tradnl" sz="2800" i="1" dirty="0" err="1" smtClean="0"/>
              <a:t>a</a:t>
            </a:r>
            <a:r>
              <a:rPr lang="es-ES_tradnl" sz="2800" baseline="-25000" dirty="0" err="1" smtClean="0"/>
              <a:t>n</a:t>
            </a:r>
            <a:r>
              <a:rPr lang="es-ES_tradnl" sz="2800" i="1" dirty="0" smtClean="0"/>
              <a:t>= </a:t>
            </a:r>
            <a:r>
              <a:rPr lang="es-ES_tradnl" sz="2800" dirty="0" smtClean="0"/>
              <a:t>F</a:t>
            </a:r>
            <a:r>
              <a:rPr lang="es-ES_tradnl" sz="2800" dirty="0"/>
              <a:t>(</a:t>
            </a:r>
            <a:r>
              <a:rPr lang="es-ES_tradnl" sz="2800" dirty="0" smtClean="0"/>
              <a:t>a</a:t>
            </a:r>
            <a:r>
              <a:rPr lang="es-ES_tradnl" sz="2800" baseline="-25000" dirty="0" smtClean="0"/>
              <a:t>n</a:t>
            </a:r>
            <a:r>
              <a:rPr lang="es-ES_tradnl" sz="2800" baseline="-25000" dirty="0"/>
              <a:t>-1</a:t>
            </a:r>
            <a:r>
              <a:rPr lang="es-ES_tradnl" sz="2800" i="1" dirty="0"/>
              <a:t>, a</a:t>
            </a:r>
            <a:r>
              <a:rPr lang="es-ES_tradnl" sz="2800" baseline="-25000" dirty="0"/>
              <a:t>n-2</a:t>
            </a:r>
            <a:r>
              <a:rPr lang="es-ES_tradnl" sz="2800" i="1" dirty="0"/>
              <a:t>, a</a:t>
            </a:r>
            <a:r>
              <a:rPr lang="es-ES_tradnl" sz="2800" baseline="-25000" dirty="0"/>
              <a:t>n-3</a:t>
            </a:r>
            <a:r>
              <a:rPr lang="es-ES_tradnl" sz="2800" i="1" dirty="0"/>
              <a:t>,…,</a:t>
            </a:r>
            <a:r>
              <a:rPr lang="es-ES_tradnl" sz="2800" i="1" dirty="0" smtClean="0"/>
              <a:t>a</a:t>
            </a:r>
            <a:r>
              <a:rPr lang="es-ES_tradnl" sz="2800" baseline="-25000" dirty="0" smtClean="0"/>
              <a:t>1</a:t>
            </a:r>
            <a:r>
              <a:rPr lang="es-ES_tradnl" sz="2800" dirty="0"/>
              <a:t>)</a:t>
            </a:r>
            <a:r>
              <a:rPr lang="es-ES_tradnl" sz="2800" dirty="0" smtClean="0"/>
              <a:t> </a:t>
            </a:r>
            <a:endParaRPr lang="es-AR" sz="2800" dirty="0"/>
          </a:p>
          <a:p>
            <a:r>
              <a:rPr lang="es-ES_tradnl" sz="2800" dirty="0"/>
              <a:t> </a:t>
            </a:r>
            <a:endParaRPr lang="es-AR" sz="2800" dirty="0"/>
          </a:p>
          <a:p>
            <a:r>
              <a:rPr lang="es-ES_tradnl" sz="2800" dirty="0"/>
              <a:t>En general, para poder calcular los términos de una sucesión, es necesario conocer al menos un término de la misma. </a:t>
            </a:r>
            <a:endParaRPr lang="es-AR" sz="2800" dirty="0"/>
          </a:p>
        </p:txBody>
      </p:sp>
      <p:sp>
        <p:nvSpPr>
          <p:cNvPr id="2" name="Marcador de pie de pá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 smtClean="0"/>
              <a:t>2018</a:t>
            </a:r>
            <a:endParaRPr lang="es-ES"/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C2AEA-9A24-EE46-84A8-3281BF52D521}" type="slidenum">
              <a:rPr lang="es-ES" smtClean="0"/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121480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1630</TotalTime>
  <Words>1096</Words>
  <Application>Microsoft Macintosh PowerPoint</Application>
  <PresentationFormat>Presentación en pantalla (4:3)</PresentationFormat>
  <Paragraphs>324</Paragraphs>
  <Slides>35</Slides>
  <Notes>0</Notes>
  <HiddenSlides>0</HiddenSlides>
  <MMClips>1</MMClips>
  <ScaleCrop>false</ScaleCrop>
  <HeadingPairs>
    <vt:vector size="6" baseType="variant">
      <vt:variant>
        <vt:lpstr>Tema</vt:lpstr>
      </vt:variant>
      <vt:variant>
        <vt:i4>1</vt:i4>
      </vt:variant>
      <vt:variant>
        <vt:lpstr>Servidores OLE incrustados</vt:lpstr>
      </vt:variant>
      <vt:variant>
        <vt:i4>1</vt:i4>
      </vt:variant>
      <vt:variant>
        <vt:lpstr>Títulos de diapositiva</vt:lpstr>
      </vt:variant>
      <vt:variant>
        <vt:i4>35</vt:i4>
      </vt:variant>
    </vt:vector>
  </HeadingPairs>
  <TitlesOfParts>
    <vt:vector size="37" baseType="lpstr">
      <vt:lpstr>Tema de Office</vt:lpstr>
      <vt:lpstr>Documento</vt:lpstr>
      <vt:lpstr>Relaciones de Recurrencia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JulioAcosta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Relaciones de Recurrencia</dc:title>
  <dc:creator>Julio Acosta</dc:creator>
  <cp:lastModifiedBy>Julio Acosta</cp:lastModifiedBy>
  <cp:revision>126</cp:revision>
  <dcterms:created xsi:type="dcterms:W3CDTF">2018-08-14T10:43:46Z</dcterms:created>
  <dcterms:modified xsi:type="dcterms:W3CDTF">2018-08-31T21:00:16Z</dcterms:modified>
</cp:coreProperties>
</file>